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tiff" ContentType="image/tiff"/>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Lst>
  <p:notesMasterIdLst>
    <p:notesMasterId r:id="rId83"/>
  </p:notesMasterIdLst>
  <p:handoutMasterIdLst>
    <p:handoutMasterId r:id="rId84"/>
  </p:handoutMasterIdLst>
  <p:sldIdLst>
    <p:sldId id="256" r:id="rId2"/>
    <p:sldId id="257" r:id="rId3"/>
    <p:sldId id="261" r:id="rId4"/>
    <p:sldId id="263" r:id="rId5"/>
    <p:sldId id="264" r:id="rId6"/>
    <p:sldId id="267" r:id="rId7"/>
    <p:sldId id="268" r:id="rId8"/>
    <p:sldId id="269" r:id="rId9"/>
    <p:sldId id="270" r:id="rId10"/>
    <p:sldId id="271" r:id="rId11"/>
    <p:sldId id="272" r:id="rId12"/>
    <p:sldId id="273" r:id="rId13"/>
    <p:sldId id="274" r:id="rId14"/>
    <p:sldId id="459" r:id="rId15"/>
    <p:sldId id="279" r:id="rId16"/>
    <p:sldId id="285" r:id="rId17"/>
    <p:sldId id="292" r:id="rId18"/>
    <p:sldId id="293" r:id="rId19"/>
    <p:sldId id="295" r:id="rId20"/>
    <p:sldId id="298" r:id="rId21"/>
    <p:sldId id="300" r:id="rId22"/>
    <p:sldId id="301" r:id="rId23"/>
    <p:sldId id="302" r:id="rId24"/>
    <p:sldId id="303" r:id="rId25"/>
    <p:sldId id="304" r:id="rId26"/>
    <p:sldId id="305" r:id="rId27"/>
    <p:sldId id="306" r:id="rId28"/>
    <p:sldId id="307" r:id="rId29"/>
    <p:sldId id="308" r:id="rId30"/>
    <p:sldId id="309" r:id="rId31"/>
    <p:sldId id="311" r:id="rId32"/>
    <p:sldId id="460" r:id="rId33"/>
    <p:sldId id="317" r:id="rId34"/>
    <p:sldId id="319" r:id="rId35"/>
    <p:sldId id="320" r:id="rId36"/>
    <p:sldId id="321" r:id="rId37"/>
    <p:sldId id="323" r:id="rId38"/>
    <p:sldId id="324" r:id="rId39"/>
    <p:sldId id="325" r:id="rId40"/>
    <p:sldId id="344" r:id="rId41"/>
    <p:sldId id="345" r:id="rId42"/>
    <p:sldId id="346" r:id="rId43"/>
    <p:sldId id="347" r:id="rId44"/>
    <p:sldId id="349" r:id="rId45"/>
    <p:sldId id="350" r:id="rId46"/>
    <p:sldId id="351" r:id="rId47"/>
    <p:sldId id="353" r:id="rId48"/>
    <p:sldId id="354" r:id="rId49"/>
    <p:sldId id="355" r:id="rId50"/>
    <p:sldId id="356" r:id="rId51"/>
    <p:sldId id="357" r:id="rId52"/>
    <p:sldId id="358" r:id="rId53"/>
    <p:sldId id="359" r:id="rId54"/>
    <p:sldId id="360" r:id="rId55"/>
    <p:sldId id="367" r:id="rId56"/>
    <p:sldId id="368" r:id="rId57"/>
    <p:sldId id="369" r:id="rId58"/>
    <p:sldId id="370" r:id="rId59"/>
    <p:sldId id="371" r:id="rId60"/>
    <p:sldId id="372" r:id="rId61"/>
    <p:sldId id="373" r:id="rId62"/>
    <p:sldId id="374" r:id="rId63"/>
    <p:sldId id="382" r:id="rId64"/>
    <p:sldId id="383" r:id="rId65"/>
    <p:sldId id="384" r:id="rId66"/>
    <p:sldId id="385" r:id="rId67"/>
    <p:sldId id="386" r:id="rId68"/>
    <p:sldId id="387" r:id="rId69"/>
    <p:sldId id="388" r:id="rId70"/>
    <p:sldId id="389" r:id="rId71"/>
    <p:sldId id="390" r:id="rId72"/>
    <p:sldId id="391" r:id="rId73"/>
    <p:sldId id="392" r:id="rId74"/>
    <p:sldId id="393" r:id="rId75"/>
    <p:sldId id="394" r:id="rId76"/>
    <p:sldId id="395" r:id="rId77"/>
    <p:sldId id="396" r:id="rId78"/>
    <p:sldId id="397" r:id="rId79"/>
    <p:sldId id="398" r:id="rId80"/>
    <p:sldId id="399" r:id="rId81"/>
    <p:sldId id="465" r:id="rId82"/>
  </p:sldIdLst>
  <p:sldSz cx="9906000" cy="6858000" type="A4"/>
  <p:notesSz cx="7099300" cy="10234613"/>
  <p:defaultTextStyle>
    <a:defPPr>
      <a:defRPr lang="zh-TW"/>
    </a:defPPr>
    <a:lvl1pPr algn="l" rtl="0" fontAlgn="base">
      <a:spcBef>
        <a:spcPct val="0"/>
      </a:spcBef>
      <a:spcAft>
        <a:spcPct val="0"/>
      </a:spcAft>
      <a:defRPr kumimoji="1" kern="1200">
        <a:solidFill>
          <a:schemeClr val="tx1"/>
        </a:solidFill>
        <a:latin typeface="Verdana" pitchFamily="34" charset="0"/>
        <a:ea typeface="新細明體" pitchFamily="18" charset="-120"/>
        <a:cs typeface="+mn-cs"/>
      </a:defRPr>
    </a:lvl1pPr>
    <a:lvl2pPr marL="478323" algn="l" rtl="0" fontAlgn="base">
      <a:spcBef>
        <a:spcPct val="0"/>
      </a:spcBef>
      <a:spcAft>
        <a:spcPct val="0"/>
      </a:spcAft>
      <a:defRPr kumimoji="1" kern="1200">
        <a:solidFill>
          <a:schemeClr val="tx1"/>
        </a:solidFill>
        <a:latin typeface="Verdana" pitchFamily="34" charset="0"/>
        <a:ea typeface="新細明體" pitchFamily="18" charset="-120"/>
        <a:cs typeface="+mn-cs"/>
      </a:defRPr>
    </a:lvl2pPr>
    <a:lvl3pPr marL="956645" algn="l" rtl="0" fontAlgn="base">
      <a:spcBef>
        <a:spcPct val="0"/>
      </a:spcBef>
      <a:spcAft>
        <a:spcPct val="0"/>
      </a:spcAft>
      <a:defRPr kumimoji="1" kern="1200">
        <a:solidFill>
          <a:schemeClr val="tx1"/>
        </a:solidFill>
        <a:latin typeface="Verdana" pitchFamily="34" charset="0"/>
        <a:ea typeface="新細明體" pitchFamily="18" charset="-120"/>
        <a:cs typeface="+mn-cs"/>
      </a:defRPr>
    </a:lvl3pPr>
    <a:lvl4pPr marL="1434968" algn="l" rtl="0" fontAlgn="base">
      <a:spcBef>
        <a:spcPct val="0"/>
      </a:spcBef>
      <a:spcAft>
        <a:spcPct val="0"/>
      </a:spcAft>
      <a:defRPr kumimoji="1" kern="1200">
        <a:solidFill>
          <a:schemeClr val="tx1"/>
        </a:solidFill>
        <a:latin typeface="Verdana" pitchFamily="34" charset="0"/>
        <a:ea typeface="新細明體" pitchFamily="18" charset="-120"/>
        <a:cs typeface="+mn-cs"/>
      </a:defRPr>
    </a:lvl4pPr>
    <a:lvl5pPr marL="1913291" algn="l" rtl="0" fontAlgn="base">
      <a:spcBef>
        <a:spcPct val="0"/>
      </a:spcBef>
      <a:spcAft>
        <a:spcPct val="0"/>
      </a:spcAft>
      <a:defRPr kumimoji="1" kern="1200">
        <a:solidFill>
          <a:schemeClr val="tx1"/>
        </a:solidFill>
        <a:latin typeface="Verdana" pitchFamily="34" charset="0"/>
        <a:ea typeface="新細明體" pitchFamily="18" charset="-120"/>
        <a:cs typeface="+mn-cs"/>
      </a:defRPr>
    </a:lvl5pPr>
    <a:lvl6pPr marL="2391613" algn="l" defTabSz="956645" rtl="0" eaLnBrk="1" latinLnBrk="0" hangingPunct="1">
      <a:defRPr kumimoji="1" kern="1200">
        <a:solidFill>
          <a:schemeClr val="tx1"/>
        </a:solidFill>
        <a:latin typeface="Verdana" pitchFamily="34" charset="0"/>
        <a:ea typeface="新細明體" pitchFamily="18" charset="-120"/>
        <a:cs typeface="+mn-cs"/>
      </a:defRPr>
    </a:lvl6pPr>
    <a:lvl7pPr marL="2869936" algn="l" defTabSz="956645" rtl="0" eaLnBrk="1" latinLnBrk="0" hangingPunct="1">
      <a:defRPr kumimoji="1" kern="1200">
        <a:solidFill>
          <a:schemeClr val="tx1"/>
        </a:solidFill>
        <a:latin typeface="Verdana" pitchFamily="34" charset="0"/>
        <a:ea typeface="新細明體" pitchFamily="18" charset="-120"/>
        <a:cs typeface="+mn-cs"/>
      </a:defRPr>
    </a:lvl7pPr>
    <a:lvl8pPr marL="3348258" algn="l" defTabSz="956645" rtl="0" eaLnBrk="1" latinLnBrk="0" hangingPunct="1">
      <a:defRPr kumimoji="1" kern="1200">
        <a:solidFill>
          <a:schemeClr val="tx1"/>
        </a:solidFill>
        <a:latin typeface="Verdana" pitchFamily="34" charset="0"/>
        <a:ea typeface="新細明體" pitchFamily="18" charset="-120"/>
        <a:cs typeface="+mn-cs"/>
      </a:defRPr>
    </a:lvl8pPr>
    <a:lvl9pPr marL="3826581" algn="l" defTabSz="956645" rtl="0" eaLnBrk="1" latinLnBrk="0" hangingPunct="1">
      <a:defRPr kumimoji="1" kern="1200">
        <a:solidFill>
          <a:schemeClr val="tx1"/>
        </a:solidFill>
        <a:latin typeface="Verdana" pitchFamily="34" charset="0"/>
        <a:ea typeface="新細明體"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4620"/>
    <a:srgbClr val="00602B"/>
    <a:srgbClr val="0000FF"/>
    <a:srgbClr val="FF6600"/>
    <a:srgbClr val="CCE9AD"/>
    <a:srgbClr val="CCECFF"/>
    <a:srgbClr val="0000B4"/>
    <a:srgbClr val="00220F"/>
    <a:srgbClr val="FFFF15"/>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391" autoAdjust="0"/>
    <p:restoredTop sz="94682" autoAdjust="0"/>
  </p:normalViewPr>
  <p:slideViewPr>
    <p:cSldViewPr>
      <p:cViewPr>
        <p:scale>
          <a:sx n="70" d="100"/>
          <a:sy n="70" d="100"/>
        </p:scale>
        <p:origin x="-936" y="-264"/>
      </p:cViewPr>
      <p:guideLst>
        <p:guide orient="horz" pos="2161"/>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8" d="100"/>
          <a:sy n="48" d="100"/>
        </p:scale>
        <p:origin x="-3030" y="-90"/>
      </p:cViewPr>
      <p:guideLst>
        <p:guide orient="horz" pos="3224"/>
        <p:guide pos="2236"/>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blipFill dpi="0" rotWithShape="1">
          <a:blip r:embed="rId2" cstate="print">
            <a:lum bright="4000"/>
          </a:blip>
          <a:srcRect/>
          <a:stretch>
            <a:fillRect/>
          </a:stretch>
        </a:blip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364848" y="0"/>
            <a:ext cx="4369608" cy="362115"/>
          </a:xfrm>
          <a:prstGeom prst="rect">
            <a:avLst/>
          </a:prstGeom>
        </p:spPr>
        <p:txBody>
          <a:bodyPr vert="horz" lIns="99048" tIns="49524" rIns="99048" bIns="49524" rtlCol="0"/>
          <a:lstStyle>
            <a:lvl1pPr algn="l">
              <a:defRPr sz="1300"/>
            </a:lvl1pPr>
          </a:lstStyle>
          <a:p>
            <a:pPr algn="ctr"/>
            <a:r>
              <a:rPr lang="en-US" altLang="zh-CN" sz="1700" dirty="0" smtClean="0">
                <a:latin typeface="微软雅黑" pitchFamily="34" charset="-122"/>
                <a:ea typeface="微软雅黑" pitchFamily="34" charset="-122"/>
              </a:rPr>
              <a:t>《</a:t>
            </a:r>
            <a:r>
              <a:rPr lang="zh-CN" altLang="en-US" sz="1700" dirty="0" smtClean="0">
                <a:latin typeface="微软雅黑" pitchFamily="34" charset="-122"/>
                <a:ea typeface="微软雅黑" pitchFamily="34" charset="-122"/>
              </a:rPr>
              <a:t>软件工程核心知识</a:t>
            </a:r>
            <a:r>
              <a:rPr lang="en-US" altLang="zh-CN" sz="1700" dirty="0" smtClean="0">
                <a:latin typeface="微软雅黑" pitchFamily="34" charset="-122"/>
                <a:ea typeface="微软雅黑" pitchFamily="34" charset="-122"/>
              </a:rPr>
              <a:t>》—— </a:t>
            </a:r>
            <a:r>
              <a:rPr lang="zh-CN" altLang="en-US" sz="1700" dirty="0" smtClean="0">
                <a:latin typeface="微软雅黑" pitchFamily="34" charset="-122"/>
                <a:ea typeface="微软雅黑" pitchFamily="34" charset="-122"/>
              </a:rPr>
              <a:t>李祖德 著</a:t>
            </a:r>
            <a:endParaRPr lang="zh-CN" altLang="en-US" sz="1700" dirty="0">
              <a:latin typeface="微软雅黑" pitchFamily="34" charset="-122"/>
              <a:ea typeface="微软雅黑" pitchFamily="34" charset="-122"/>
            </a:endParaRPr>
          </a:p>
        </p:txBody>
      </p:sp>
      <p:sp>
        <p:nvSpPr>
          <p:cNvPr id="4" name="Footer Placeholder 3"/>
          <p:cNvSpPr>
            <a:spLocks noGrp="1"/>
          </p:cNvSpPr>
          <p:nvPr>
            <p:ph type="ftr" sz="quarter" idx="2"/>
          </p:nvPr>
        </p:nvSpPr>
        <p:spPr>
          <a:xfrm>
            <a:off x="0" y="9630708"/>
            <a:ext cx="3076363" cy="511731"/>
          </a:xfrm>
          <a:prstGeom prst="rect">
            <a:avLst/>
          </a:prstGeom>
        </p:spPr>
        <p:txBody>
          <a:bodyPr vert="horz" lIns="99048" tIns="49524" rIns="99048" bIns="49524" rtlCol="0" anchor="b"/>
          <a:lstStyle>
            <a:lvl1pPr algn="l">
              <a:defRPr sz="1300"/>
            </a:lvl1pPr>
          </a:lstStyle>
          <a:p>
            <a:r>
              <a:rPr lang="zh-CN" altLang="en-US" sz="1500" dirty="0" smtClean="0">
                <a:latin typeface="方正黑体简体" pitchFamily="65" charset="-122"/>
                <a:ea typeface="方正黑体简体" pitchFamily="65" charset="-122"/>
              </a:rPr>
              <a:t>版权属于作者，请勿传播泛滥</a:t>
            </a:r>
            <a:r>
              <a:rPr lang="en-US" altLang="zh-CN" sz="1500" dirty="0" smtClean="0">
                <a:latin typeface="方正黑体简体" pitchFamily="65" charset="-122"/>
                <a:ea typeface="方正黑体简体" pitchFamily="65" charset="-122"/>
              </a:rPr>
              <a:t>!</a:t>
            </a:r>
            <a:endParaRPr lang="zh-CN" altLang="en-US" sz="1500" dirty="0">
              <a:latin typeface="方正黑体简体" pitchFamily="65" charset="-122"/>
              <a:ea typeface="方正黑体简体" pitchFamily="65" charset="-122"/>
            </a:endParaRPr>
          </a:p>
        </p:txBody>
      </p:sp>
      <p:sp>
        <p:nvSpPr>
          <p:cNvPr id="5" name="Slide Number Placeholder 4"/>
          <p:cNvSpPr>
            <a:spLocks noGrp="1"/>
          </p:cNvSpPr>
          <p:nvPr>
            <p:ph type="sldNum" sz="quarter" idx="3"/>
          </p:nvPr>
        </p:nvSpPr>
        <p:spPr>
          <a:xfrm>
            <a:off x="3996900" y="9683153"/>
            <a:ext cx="3076363" cy="511731"/>
          </a:xfrm>
          <a:prstGeom prst="rect">
            <a:avLst/>
          </a:prstGeom>
        </p:spPr>
        <p:txBody>
          <a:bodyPr vert="horz" lIns="99048" tIns="49524" rIns="99048" bIns="49524" rtlCol="0" anchor="b"/>
          <a:lstStyle>
            <a:lvl1pPr algn="r">
              <a:defRPr sz="1300"/>
            </a:lvl1pPr>
          </a:lstStyle>
          <a:p>
            <a:fld id="{724C2A7D-6C35-4892-A3D9-AE5B65D89CA5}" type="slidenum">
              <a:rPr lang="zh-CN" altLang="en-US" sz="1700" smtClean="0"/>
              <a:pPr/>
              <a:t>‹#›</a:t>
            </a:fld>
            <a:endParaRPr lang="zh-CN" altLang="en-US" sz="1700" dirty="0"/>
          </a:p>
        </p:txBody>
      </p:sp>
      <p:sp>
        <p:nvSpPr>
          <p:cNvPr id="6" name="Rectangle 5"/>
          <p:cNvSpPr/>
          <p:nvPr/>
        </p:nvSpPr>
        <p:spPr>
          <a:xfrm>
            <a:off x="0" y="0"/>
            <a:ext cx="7099300" cy="102346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pPr algn="ctr"/>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ea typeface="新細明體" pitchFamily="18" charset="-120"/>
              </a:defRPr>
            </a:lvl1pPr>
          </a:lstStyle>
          <a:p>
            <a:pPr>
              <a:defRPr/>
            </a:pPr>
            <a:endParaRPr lang="zh-TW" altLang="en-US"/>
          </a:p>
        </p:txBody>
      </p:sp>
      <p:sp>
        <p:nvSpPr>
          <p:cNvPr id="3" name="日期版面配置區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ea typeface="新細明體" pitchFamily="18" charset="-120"/>
              </a:defRPr>
            </a:lvl1pPr>
          </a:lstStyle>
          <a:p>
            <a:pPr>
              <a:defRPr/>
            </a:pPr>
            <a:fld id="{2749737D-3F12-40DC-98E7-D21BDA74F41B}" type="datetimeFigureOut">
              <a:rPr lang="zh-TW" altLang="en-US"/>
              <a:pPr>
                <a:defRPr/>
              </a:pPr>
              <a:t>2022/9/25</a:t>
            </a:fld>
            <a:endParaRPr lang="zh-TW" altLang="en-US"/>
          </a:p>
        </p:txBody>
      </p:sp>
      <p:sp>
        <p:nvSpPr>
          <p:cNvPr id="4" name="投影片圖像版面配置區 3"/>
          <p:cNvSpPr>
            <a:spLocks noGrp="1" noRot="1" noChangeAspect="1"/>
          </p:cNvSpPr>
          <p:nvPr>
            <p:ph type="sldImg" idx="2"/>
          </p:nvPr>
        </p:nvSpPr>
        <p:spPr>
          <a:xfrm>
            <a:off x="779463" y="768350"/>
            <a:ext cx="5541962" cy="3836988"/>
          </a:xfrm>
          <a:prstGeom prst="rect">
            <a:avLst/>
          </a:prstGeom>
          <a:noFill/>
          <a:ln w="12700">
            <a:solidFill>
              <a:prstClr val="black"/>
            </a:solidFill>
          </a:ln>
        </p:spPr>
        <p:txBody>
          <a:bodyPr vert="horz" lIns="99048" tIns="49524" rIns="99048" bIns="49524" rtlCol="0" anchor="ctr"/>
          <a:lstStyle/>
          <a:p>
            <a:pPr lvl="0"/>
            <a:endParaRPr lang="zh-TW" altLang="en-US" noProof="0" smtClean="0"/>
          </a:p>
        </p:txBody>
      </p:sp>
      <p:sp>
        <p:nvSpPr>
          <p:cNvPr id="5" name="備忘稿版面配置區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ea typeface="新細明體" pitchFamily="18" charset="-120"/>
              </a:defRPr>
            </a:lvl1pPr>
          </a:lstStyle>
          <a:p>
            <a:pPr>
              <a:defRPr/>
            </a:pPr>
            <a:endParaRPr lang="zh-TW" altLang="en-US"/>
          </a:p>
        </p:txBody>
      </p:sp>
      <p:sp>
        <p:nvSpPr>
          <p:cNvPr id="7" name="投影片編號版面配置區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ea typeface="新細明體" pitchFamily="18" charset="-120"/>
              </a:defRPr>
            </a:lvl1pPr>
          </a:lstStyle>
          <a:p>
            <a:pPr>
              <a:defRPr/>
            </a:pPr>
            <a:fld id="{5B48D782-AE14-43C4-A165-7AEA6CFD1B04}"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78323" algn="l" rtl="0" eaLnBrk="0" fontAlgn="base" hangingPunct="0">
      <a:spcBef>
        <a:spcPct val="30000"/>
      </a:spcBef>
      <a:spcAft>
        <a:spcPct val="0"/>
      </a:spcAft>
      <a:defRPr sz="1300" kern="1200">
        <a:solidFill>
          <a:schemeClr val="tx1"/>
        </a:solidFill>
        <a:latin typeface="+mn-lt"/>
        <a:ea typeface="+mn-ea"/>
        <a:cs typeface="+mn-cs"/>
      </a:defRPr>
    </a:lvl2pPr>
    <a:lvl3pPr marL="956645" algn="l" rtl="0" eaLnBrk="0" fontAlgn="base" hangingPunct="0">
      <a:spcBef>
        <a:spcPct val="30000"/>
      </a:spcBef>
      <a:spcAft>
        <a:spcPct val="0"/>
      </a:spcAft>
      <a:defRPr sz="1300" kern="1200">
        <a:solidFill>
          <a:schemeClr val="tx1"/>
        </a:solidFill>
        <a:latin typeface="+mn-lt"/>
        <a:ea typeface="+mn-ea"/>
        <a:cs typeface="+mn-cs"/>
      </a:defRPr>
    </a:lvl3pPr>
    <a:lvl4pPr marL="1434968" algn="l" rtl="0" eaLnBrk="0" fontAlgn="base" hangingPunct="0">
      <a:spcBef>
        <a:spcPct val="30000"/>
      </a:spcBef>
      <a:spcAft>
        <a:spcPct val="0"/>
      </a:spcAft>
      <a:defRPr sz="1300" kern="1200">
        <a:solidFill>
          <a:schemeClr val="tx1"/>
        </a:solidFill>
        <a:latin typeface="+mn-lt"/>
        <a:ea typeface="+mn-ea"/>
        <a:cs typeface="+mn-cs"/>
      </a:defRPr>
    </a:lvl4pPr>
    <a:lvl5pPr marL="1913291" algn="l" rtl="0" eaLnBrk="0" fontAlgn="base" hangingPunct="0">
      <a:spcBef>
        <a:spcPct val="30000"/>
      </a:spcBef>
      <a:spcAft>
        <a:spcPct val="0"/>
      </a:spcAft>
      <a:defRPr sz="1300" kern="1200">
        <a:solidFill>
          <a:schemeClr val="tx1"/>
        </a:solidFill>
        <a:latin typeface="+mn-lt"/>
        <a:ea typeface="+mn-ea"/>
        <a:cs typeface="+mn-cs"/>
      </a:defRPr>
    </a:lvl5pPr>
    <a:lvl6pPr marL="2391613" algn="l" defTabSz="956645" rtl="0" eaLnBrk="1" latinLnBrk="0" hangingPunct="1">
      <a:defRPr sz="1300" kern="1200">
        <a:solidFill>
          <a:schemeClr val="tx1"/>
        </a:solidFill>
        <a:latin typeface="+mn-lt"/>
        <a:ea typeface="+mn-ea"/>
        <a:cs typeface="+mn-cs"/>
      </a:defRPr>
    </a:lvl6pPr>
    <a:lvl7pPr marL="2869936" algn="l" defTabSz="956645" rtl="0" eaLnBrk="1" latinLnBrk="0" hangingPunct="1">
      <a:defRPr sz="1300" kern="1200">
        <a:solidFill>
          <a:schemeClr val="tx1"/>
        </a:solidFill>
        <a:latin typeface="+mn-lt"/>
        <a:ea typeface="+mn-ea"/>
        <a:cs typeface="+mn-cs"/>
      </a:defRPr>
    </a:lvl7pPr>
    <a:lvl8pPr marL="3348258" algn="l" defTabSz="956645" rtl="0" eaLnBrk="1" latinLnBrk="0" hangingPunct="1">
      <a:defRPr sz="1300" kern="1200">
        <a:solidFill>
          <a:schemeClr val="tx1"/>
        </a:solidFill>
        <a:latin typeface="+mn-lt"/>
        <a:ea typeface="+mn-ea"/>
        <a:cs typeface="+mn-cs"/>
      </a:defRPr>
    </a:lvl8pPr>
    <a:lvl9pPr marL="3826581" algn="l" defTabSz="95664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8350"/>
            <a:ext cx="5541962" cy="3836988"/>
          </a:xfrm>
        </p:spPr>
      </p:sp>
      <p:sp>
        <p:nvSpPr>
          <p:cNvPr id="3" name="Notes Placeholder 2"/>
          <p:cNvSpPr>
            <a:spLocks noGrp="1"/>
          </p:cNvSpPr>
          <p:nvPr>
            <p:ph type="body" idx="1"/>
          </p:nvPr>
        </p:nvSpPr>
        <p:spPr/>
        <p:txBody>
          <a:bodyPr>
            <a:normAutofit/>
          </a:bodyPr>
          <a:lstStyle/>
          <a:p>
            <a:r>
              <a:rPr lang="en-US" altLang="zh-CN" dirty="0" err="1" smtClean="0"/>
              <a:t>Construx</a:t>
            </a:r>
            <a:r>
              <a:rPr lang="en-US" altLang="zh-CN" dirty="0" smtClean="0"/>
              <a:t>\,</a:t>
            </a:r>
            <a:r>
              <a:rPr lang="zh-CN" altLang="en-US" dirty="0" smtClean="0"/>
              <a:t>是一家在全球享有较大知名度的软件咨询企业，以传递和共享商业软件产品开发实践知识和经验为企业宗旨。 为方便咨询，该公司总结了一份行之有效的通用需求审查清单</a:t>
            </a:r>
            <a:r>
              <a:rPr lang="en-US" altLang="zh-CN" dirty="0" smtClean="0"/>
              <a:t>\,(</a:t>
            </a:r>
            <a:r>
              <a:rPr lang="zh-CN" altLang="en-US" dirty="0" smtClean="0"/>
              <a:t>简称为</a:t>
            </a:r>
            <a:r>
              <a:rPr lang="en-US" altLang="zh-CN" dirty="0" smtClean="0"/>
              <a:t>\,CxOne\,</a:t>
            </a:r>
            <a:r>
              <a:rPr lang="zh-CN" altLang="en-US" dirty="0" smtClean="0"/>
              <a:t>需求清单</a:t>
            </a:r>
            <a:r>
              <a:rPr lang="en-US" altLang="zh-CN" dirty="0" smtClean="0"/>
              <a:t>)\footnote{</a:t>
            </a:r>
            <a:r>
              <a:rPr lang="zh-CN" altLang="en-US" dirty="0" smtClean="0"/>
              <a:t>参考：</a:t>
            </a:r>
            <a:r>
              <a:rPr lang="en-US" altLang="zh-CN" dirty="0" smtClean="0"/>
              <a:t>~\</a:t>
            </a:r>
            <a:r>
              <a:rPr lang="en-US" altLang="zh-CN" dirty="0" err="1" smtClean="0"/>
              <a:t>url</a:t>
            </a:r>
            <a:r>
              <a:rPr lang="en-US" altLang="zh-CN" dirty="0" smtClean="0"/>
              <a:t>{http://www.construx.com/Page.aspx?cid=1732}</a:t>
            </a:r>
            <a:r>
              <a:rPr lang="zh-CN" altLang="en-US" dirty="0" smtClean="0"/>
              <a:t>。</a:t>
            </a:r>
            <a:r>
              <a:rPr lang="en-US" altLang="zh-CN" dirty="0" smtClean="0"/>
              <a:t>}</a:t>
            </a:r>
            <a:r>
              <a:rPr lang="zh-CN" altLang="en-US" dirty="0" smtClean="0"/>
              <a:t>，</a:t>
            </a:r>
            <a:endParaRPr lang="zh-CN" altLang="en-US" dirty="0"/>
          </a:p>
        </p:txBody>
      </p:sp>
      <p:sp>
        <p:nvSpPr>
          <p:cNvPr id="4" name="Slide Number Placeholder 3"/>
          <p:cNvSpPr>
            <a:spLocks noGrp="1"/>
          </p:cNvSpPr>
          <p:nvPr>
            <p:ph type="sldNum" sz="quarter" idx="10"/>
          </p:nvPr>
        </p:nvSpPr>
        <p:spPr/>
        <p:txBody>
          <a:bodyPr/>
          <a:lstStyle/>
          <a:p>
            <a:pPr>
              <a:defRPr/>
            </a:pPr>
            <a:fld id="{5B48D782-AE14-43C4-A165-7AEA6CFD1B04}" type="slidenum">
              <a:rPr lang="zh-TW" altLang="en-US" smtClean="0"/>
              <a:pPr>
                <a:defRPr/>
              </a:pPr>
              <a:t>75</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8350"/>
            <a:ext cx="5541962" cy="3836988"/>
          </a:xfrm>
        </p:spPr>
      </p:sp>
      <p:sp>
        <p:nvSpPr>
          <p:cNvPr id="3" name="Notes Placeholder 2"/>
          <p:cNvSpPr>
            <a:spLocks noGrp="1"/>
          </p:cNvSpPr>
          <p:nvPr>
            <p:ph type="body" idx="1"/>
          </p:nvPr>
        </p:nvSpPr>
        <p:spPr/>
        <p:txBody>
          <a:bodyPr>
            <a:normAutofit/>
          </a:bodyPr>
          <a:lstStyle/>
          <a:p>
            <a:r>
              <a:rPr lang="en-US" altLang="zh-CN" dirty="0" err="1" smtClean="0"/>
              <a:t>Construx</a:t>
            </a:r>
            <a:r>
              <a:rPr lang="en-US" altLang="zh-CN" dirty="0" smtClean="0"/>
              <a:t>\,</a:t>
            </a:r>
            <a:r>
              <a:rPr lang="zh-CN" altLang="en-US" dirty="0" smtClean="0"/>
              <a:t>是一家在全球享有较大知名度的软件咨询企业，以传递和共享商业软件产品开发实践知识和经验为企业宗旨。 为方便咨询，该公司总结了一份行之有效的通用需求审查清单</a:t>
            </a:r>
            <a:r>
              <a:rPr lang="en-US" altLang="zh-CN" dirty="0" smtClean="0"/>
              <a:t>\,(</a:t>
            </a:r>
            <a:r>
              <a:rPr lang="zh-CN" altLang="en-US" dirty="0" smtClean="0"/>
              <a:t>简称为</a:t>
            </a:r>
            <a:r>
              <a:rPr lang="en-US" altLang="zh-CN" dirty="0" smtClean="0"/>
              <a:t>\,CxOne\,</a:t>
            </a:r>
            <a:r>
              <a:rPr lang="zh-CN" altLang="en-US" dirty="0" smtClean="0"/>
              <a:t>需求清单</a:t>
            </a:r>
            <a:r>
              <a:rPr lang="en-US" altLang="zh-CN" dirty="0" smtClean="0"/>
              <a:t>)\footnote{</a:t>
            </a:r>
            <a:r>
              <a:rPr lang="zh-CN" altLang="en-US" dirty="0" smtClean="0"/>
              <a:t>参考：</a:t>
            </a:r>
            <a:r>
              <a:rPr lang="en-US" altLang="zh-CN" dirty="0" smtClean="0"/>
              <a:t>~\</a:t>
            </a:r>
            <a:r>
              <a:rPr lang="en-US" altLang="zh-CN" dirty="0" err="1" smtClean="0"/>
              <a:t>url</a:t>
            </a:r>
            <a:r>
              <a:rPr lang="en-US" altLang="zh-CN" dirty="0" smtClean="0"/>
              <a:t>{http://www.construx.com/Page.aspx?cid=1732}</a:t>
            </a:r>
            <a:r>
              <a:rPr lang="zh-CN" altLang="en-US" dirty="0" smtClean="0"/>
              <a:t>。</a:t>
            </a:r>
            <a:r>
              <a:rPr lang="en-US" altLang="zh-CN" dirty="0" smtClean="0"/>
              <a:t>}</a:t>
            </a:r>
            <a:r>
              <a:rPr lang="zh-CN" altLang="en-US" dirty="0" smtClean="0"/>
              <a:t>，</a:t>
            </a:r>
            <a:endParaRPr lang="zh-CN" altLang="en-US" dirty="0"/>
          </a:p>
        </p:txBody>
      </p:sp>
      <p:sp>
        <p:nvSpPr>
          <p:cNvPr id="4" name="Slide Number Placeholder 3"/>
          <p:cNvSpPr>
            <a:spLocks noGrp="1"/>
          </p:cNvSpPr>
          <p:nvPr>
            <p:ph type="sldNum" sz="quarter" idx="10"/>
          </p:nvPr>
        </p:nvSpPr>
        <p:spPr/>
        <p:txBody>
          <a:bodyPr/>
          <a:lstStyle/>
          <a:p>
            <a:pPr>
              <a:defRPr/>
            </a:pPr>
            <a:fld id="{5B48D782-AE14-43C4-A165-7AEA6CFD1B04}" type="slidenum">
              <a:rPr lang="zh-TW" altLang="en-US" smtClean="0"/>
              <a:pPr>
                <a:defRPr/>
              </a:pPr>
              <a:t>76</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sp>
        <p:nvSpPr>
          <p:cNvPr id="27" name="Rectangle 26"/>
          <p:cNvSpPr/>
          <p:nvPr userDrawn="1"/>
        </p:nvSpPr>
        <p:spPr>
          <a:xfrm>
            <a:off x="0" y="0"/>
            <a:ext cx="9906000" cy="6858000"/>
          </a:xfrm>
          <a:prstGeom prst="rect">
            <a:avLst/>
          </a:prstGeom>
          <a:solidFill>
            <a:srgbClr val="B5B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dirty="0"/>
          </a:p>
        </p:txBody>
      </p:sp>
      <p:sp>
        <p:nvSpPr>
          <p:cNvPr id="28" name="Rectangle 2"/>
          <p:cNvSpPr>
            <a:spLocks noGrp="1" noChangeArrowheads="1"/>
          </p:cNvSpPr>
          <p:nvPr>
            <p:ph type="ctrTitle"/>
          </p:nvPr>
        </p:nvSpPr>
        <p:spPr>
          <a:xfrm>
            <a:off x="742954" y="2348882"/>
            <a:ext cx="8420101" cy="1154855"/>
          </a:xfrm>
          <a:prstGeom prst="rect">
            <a:avLst/>
          </a:prstGeom>
          <a:solidFill>
            <a:srgbClr val="000000"/>
          </a:solidFill>
        </p:spPr>
        <p:txBody>
          <a:bodyPr/>
          <a:lstStyle>
            <a:lvl1pPr algn="ctr">
              <a:defRPr sz="5000"/>
            </a:lvl1pPr>
          </a:lstStyle>
          <a:p>
            <a:r>
              <a:rPr lang="zh-TW" altLang="en-US" dirty="0"/>
              <a:t>按一下以編輯母片標題樣式</a:t>
            </a:r>
          </a:p>
        </p:txBody>
      </p:sp>
      <p:sp>
        <p:nvSpPr>
          <p:cNvPr id="29" name="Rectangle 28"/>
          <p:cNvSpPr/>
          <p:nvPr userDrawn="1"/>
        </p:nvSpPr>
        <p:spPr>
          <a:xfrm>
            <a:off x="2456727" y="3501010"/>
            <a:ext cx="4992555" cy="7200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a:p>
        </p:txBody>
      </p:sp>
    </p:spTree>
  </p:cSld>
  <p:clrMapOvr>
    <a:masterClrMapping/>
  </p:clrMapOvr>
  <p:transition spd="slow">
    <p:randomBar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首页_重1">
    <p:spTree>
      <p:nvGrpSpPr>
        <p:cNvPr id="1" name=""/>
        <p:cNvGrpSpPr/>
        <p:nvPr/>
      </p:nvGrpSpPr>
      <p:grpSpPr>
        <a:xfrm>
          <a:off x="0" y="0"/>
          <a:ext cx="0" cy="0"/>
          <a:chOff x="0" y="0"/>
          <a:chExt cx="0" cy="0"/>
        </a:xfrm>
      </p:grpSpPr>
      <p:sp>
        <p:nvSpPr>
          <p:cNvPr id="18" name="Rectangle 17"/>
          <p:cNvSpPr/>
          <p:nvPr userDrawn="1"/>
        </p:nvSpPr>
        <p:spPr>
          <a:xfrm>
            <a:off x="0" y="0"/>
            <a:ext cx="9906000" cy="6858000"/>
          </a:xfrm>
          <a:prstGeom prst="rect">
            <a:avLst/>
          </a:prstGeom>
          <a:solidFill>
            <a:srgbClr val="B5B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dirty="0"/>
          </a:p>
        </p:txBody>
      </p:sp>
      <p:sp>
        <p:nvSpPr>
          <p:cNvPr id="19" name="Rectangle 2"/>
          <p:cNvSpPr>
            <a:spLocks noGrp="1" noChangeArrowheads="1"/>
          </p:cNvSpPr>
          <p:nvPr>
            <p:ph type="ctrTitle"/>
          </p:nvPr>
        </p:nvSpPr>
        <p:spPr>
          <a:xfrm>
            <a:off x="742954" y="2348882"/>
            <a:ext cx="8420101" cy="1154855"/>
          </a:xfrm>
          <a:prstGeom prst="rect">
            <a:avLst/>
          </a:prstGeom>
          <a:solidFill>
            <a:schemeClr val="tx1"/>
          </a:solidFill>
        </p:spPr>
        <p:txBody>
          <a:bodyPr/>
          <a:lstStyle>
            <a:lvl1pPr algn="ctr">
              <a:defRPr sz="5000"/>
            </a:lvl1pPr>
          </a:lstStyle>
          <a:p>
            <a:r>
              <a:rPr lang="zh-TW" altLang="en-US" dirty="0"/>
              <a:t>按一下以編輯母片標題樣式</a:t>
            </a:r>
          </a:p>
        </p:txBody>
      </p:sp>
      <p:sp>
        <p:nvSpPr>
          <p:cNvPr id="20" name="Rectangle 19"/>
          <p:cNvSpPr/>
          <p:nvPr userDrawn="1"/>
        </p:nvSpPr>
        <p:spPr>
          <a:xfrm>
            <a:off x="2456727" y="3501010"/>
            <a:ext cx="4992555" cy="7200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a:p>
        </p:txBody>
      </p:sp>
    </p:spTree>
  </p:cSld>
  <p:clrMapOvr>
    <a:masterClrMapping/>
  </p:clrMapOvr>
  <p:transition spd="slow">
    <p:randomBar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正文">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hasCustomPrompt="1"/>
          </p:nvPr>
        </p:nvSpPr>
        <p:spPr/>
        <p:txBody>
          <a:bodyPr/>
          <a:lstStyle>
            <a:lvl1pPr>
              <a:buSzPct val="100000"/>
              <a:buFont typeface="文鼎CS长美黑" pitchFamily="49" charset="-122"/>
              <a:buChar char="※"/>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endParaRPr lang="zh-TW" altLang="en-US" dirty="0"/>
          </a:p>
        </p:txBody>
      </p:sp>
      <p:sp>
        <p:nvSpPr>
          <p:cNvPr id="5" name="Slide Number Placeholder 5"/>
          <p:cNvSpPr>
            <a:spLocks noGrp="1"/>
          </p:cNvSpPr>
          <p:nvPr>
            <p:ph type="sldNum" sz="quarter" idx="4"/>
          </p:nvPr>
        </p:nvSpPr>
        <p:spPr>
          <a:xfrm>
            <a:off x="8985448" y="6520259"/>
            <a:ext cx="882103" cy="365125"/>
          </a:xfrm>
          <a:prstGeom prst="rect">
            <a:avLst/>
          </a:prstGeom>
        </p:spPr>
        <p:txBody>
          <a:bodyPr vert="horz" lIns="95665" tIns="47832" rIns="95665" bIns="47832" rtlCol="0" anchor="b"/>
          <a:lstStyle>
            <a:lvl1pPr algn="r">
              <a:defRPr sz="2000">
                <a:solidFill>
                  <a:schemeClr val="bg1"/>
                </a:solidFill>
                <a:latin typeface="Impact" pitchFamily="34" charset="0"/>
              </a:defRPr>
            </a:lvl1pPr>
          </a:lstStyle>
          <a:p>
            <a:fld id="{64FEA357-1A1C-4E1E-9A53-504063E4F462}" type="slidenum">
              <a:rPr lang="zh-CN" altLang="en-US" smtClean="0"/>
              <a:pPr/>
              <a:t>‹#›</a:t>
            </a:fld>
            <a:endParaRPr lang="zh-CN" altLang="en-US" dirty="0"/>
          </a:p>
        </p:txBody>
      </p:sp>
    </p:spTree>
  </p:cSld>
  <p:clrMapOvr>
    <a:masterClrMapping/>
  </p:clrMapOvr>
  <p:transition spd="slow">
    <p:blinds/>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名言警句">
    <p:spTree>
      <p:nvGrpSpPr>
        <p:cNvPr id="1" name=""/>
        <p:cNvGrpSpPr/>
        <p:nvPr/>
      </p:nvGrpSpPr>
      <p:grpSpPr>
        <a:xfrm>
          <a:off x="0" y="0"/>
          <a:ext cx="0" cy="0"/>
          <a:chOff x="0" y="0"/>
          <a:chExt cx="0" cy="0"/>
        </a:xfrm>
      </p:grpSpPr>
      <p:sp>
        <p:nvSpPr>
          <p:cNvPr id="4" name="Rectangle 2"/>
          <p:cNvSpPr>
            <a:spLocks noGrp="1" noChangeArrowheads="1"/>
          </p:cNvSpPr>
          <p:nvPr>
            <p:ph type="ctrTitle" hasCustomPrompt="1"/>
          </p:nvPr>
        </p:nvSpPr>
        <p:spPr>
          <a:xfrm>
            <a:off x="2223909" y="2564905"/>
            <a:ext cx="5224164" cy="1440160"/>
          </a:xfrm>
          <a:prstGeom prst="rect">
            <a:avLst/>
          </a:prstGeom>
          <a:gradFill flip="none" rotWithShape="1">
            <a:gsLst>
              <a:gs pos="0">
                <a:srgbClr val="000000"/>
              </a:gs>
              <a:gs pos="39999">
                <a:srgbClr val="0A128C"/>
              </a:gs>
              <a:gs pos="70000">
                <a:srgbClr val="181CC7"/>
              </a:gs>
              <a:gs pos="88000">
                <a:srgbClr val="7005D4"/>
              </a:gs>
              <a:gs pos="100000">
                <a:srgbClr val="8C3D91"/>
              </a:gs>
            </a:gsLst>
            <a:lin ang="16200000" scaled="0"/>
            <a:tileRect/>
          </a:gradFill>
        </p:spPr>
        <p:txBody>
          <a:bodyPr/>
          <a:lstStyle>
            <a:lvl1pPr algn="l">
              <a:defRPr sz="3000"/>
            </a:lvl1pPr>
          </a:lstStyle>
          <a:p>
            <a:r>
              <a:rPr lang="en-US" altLang="zh-CN" dirty="0" smtClean="0"/>
              <a:t>…</a:t>
            </a:r>
            <a:r>
              <a:rPr lang="zh-CN" altLang="en-US" dirty="0" smtClean="0"/>
              <a:t>名言警句</a:t>
            </a:r>
            <a:r>
              <a:rPr lang="en-US" altLang="zh-CN" dirty="0" smtClean="0"/>
              <a:t>…</a:t>
            </a:r>
            <a:endParaRPr lang="zh-TW" altLang="en-US" dirty="0"/>
          </a:p>
        </p:txBody>
      </p:sp>
      <p:sp>
        <p:nvSpPr>
          <p:cNvPr id="5" name="Slide Number Placeholder 5"/>
          <p:cNvSpPr>
            <a:spLocks noGrp="1"/>
          </p:cNvSpPr>
          <p:nvPr>
            <p:ph type="sldNum" sz="quarter" idx="4"/>
          </p:nvPr>
        </p:nvSpPr>
        <p:spPr>
          <a:xfrm>
            <a:off x="9243481" y="6453344"/>
            <a:ext cx="624069" cy="365125"/>
          </a:xfrm>
          <a:prstGeom prst="rect">
            <a:avLst/>
          </a:prstGeom>
        </p:spPr>
        <p:txBody>
          <a:bodyPr vert="horz" lIns="95665" tIns="47832" rIns="95665" bIns="47832" rtlCol="0" anchor="ctr"/>
          <a:lstStyle>
            <a:lvl1pPr algn="r">
              <a:defRPr sz="1500">
                <a:solidFill>
                  <a:schemeClr val="tx1"/>
                </a:solidFill>
              </a:defRPr>
            </a:lvl1pPr>
          </a:lstStyle>
          <a:p>
            <a:fld id="{64FEA357-1A1C-4E1E-9A53-504063E4F462}" type="slidenum">
              <a:rPr lang="zh-CN" altLang="en-US" smtClean="0"/>
              <a:pPr/>
              <a:t>‹#›</a:t>
            </a:fld>
            <a:endParaRPr lang="zh-CN" altLang="en-US" dirty="0"/>
          </a:p>
        </p:txBody>
      </p:sp>
    </p:spTree>
  </p:cSld>
  <p:clrMapOvr>
    <a:masterClrMapping/>
  </p:clrMapOvr>
  <p:transition spd="slow">
    <p:randomBar dir="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最后一页">
    <p:spTree>
      <p:nvGrpSpPr>
        <p:cNvPr id="1" name=""/>
        <p:cNvGrpSpPr/>
        <p:nvPr/>
      </p:nvGrpSpPr>
      <p:grpSpPr>
        <a:xfrm>
          <a:off x="0" y="0"/>
          <a:ext cx="0" cy="0"/>
          <a:chOff x="0" y="0"/>
          <a:chExt cx="0" cy="0"/>
        </a:xfrm>
      </p:grpSpPr>
      <p:sp>
        <p:nvSpPr>
          <p:cNvPr id="12" name="Rectangle 2"/>
          <p:cNvSpPr>
            <a:spLocks noGrp="1" noChangeArrowheads="1"/>
          </p:cNvSpPr>
          <p:nvPr>
            <p:ph type="ctrTitle" hasCustomPrompt="1"/>
          </p:nvPr>
        </p:nvSpPr>
        <p:spPr>
          <a:xfrm>
            <a:off x="2144694" y="2348883"/>
            <a:ext cx="5538614" cy="1584175"/>
          </a:xfrm>
          <a:prstGeom prst="rect">
            <a:avLst/>
          </a:prstGeom>
          <a:noFill/>
          <a:ln>
            <a:noFill/>
          </a:ln>
        </p:spPr>
        <p:txBody>
          <a:bodyPr/>
          <a:lstStyle>
            <a:lvl1pPr algn="ctr">
              <a:defRPr sz="10000" i="1">
                <a:solidFill>
                  <a:srgbClr val="FF0000"/>
                </a:solidFill>
                <a:latin typeface="方正粗倩简体" pitchFamily="65" charset="-122"/>
                <a:ea typeface="方正粗倩简体" pitchFamily="65" charset="-122"/>
              </a:defRPr>
            </a:lvl1pPr>
          </a:lstStyle>
          <a:p>
            <a:r>
              <a:rPr lang="en-US" altLang="zh-CN" sz="14400" dirty="0" smtClean="0">
                <a:latin typeface="Forte" pitchFamily="66" charset="0"/>
              </a:rPr>
              <a:t>Q &amp; A</a:t>
            </a:r>
            <a:endParaRPr lang="zh-TW" altLang="en-US" dirty="0"/>
          </a:p>
        </p:txBody>
      </p:sp>
    </p:spTree>
  </p:cSld>
  <p:clrMapOvr>
    <a:masterClrMapping/>
  </p:clrMapOvr>
  <p:transition spd="slow">
    <p:randomBar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空页">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9243481" y="6520259"/>
            <a:ext cx="624069" cy="365125"/>
          </a:xfrm>
          <a:prstGeom prst="rect">
            <a:avLst/>
          </a:prstGeom>
        </p:spPr>
        <p:txBody>
          <a:bodyPr vert="horz" lIns="95665" tIns="47832" rIns="95665" bIns="47832" rtlCol="0" anchor="ctr"/>
          <a:lstStyle>
            <a:lvl1pPr algn="r">
              <a:defRPr sz="2000">
                <a:solidFill>
                  <a:schemeClr val="tx1"/>
                </a:solidFill>
              </a:defRPr>
            </a:lvl1pPr>
          </a:lstStyle>
          <a:p>
            <a:fld id="{64FEA357-1A1C-4E1E-9A53-504063E4F462}" type="slidenum">
              <a:rPr lang="zh-CN" altLang="en-US" smtClean="0"/>
              <a:pPr/>
              <a:t>‹#›</a:t>
            </a:fld>
            <a:endParaRPr lang="zh-CN" altLang="en-US" dirty="0"/>
          </a:p>
        </p:txBody>
      </p:sp>
    </p:spTree>
  </p:cSld>
  <p:clrMapOvr>
    <a:masterClrMapping/>
  </p:clrMapOvr>
  <p:transition spd="slow">
    <p:randomBar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 name="Rectangle 2"/>
          <p:cNvSpPr txBox="1">
            <a:spLocks noChangeArrowheads="1"/>
          </p:cNvSpPr>
          <p:nvPr userDrawn="1"/>
        </p:nvSpPr>
        <p:spPr bwMode="auto">
          <a:xfrm>
            <a:off x="3626854" y="6525344"/>
            <a:ext cx="6279147" cy="332657"/>
          </a:xfrm>
          <a:custGeom>
            <a:avLst/>
            <a:gdLst>
              <a:gd name="connsiteX0" fmla="*/ 0 w 5796136"/>
              <a:gd name="connsiteY0" fmla="*/ 0 h 404664"/>
              <a:gd name="connsiteX1" fmla="*/ 5796136 w 5796136"/>
              <a:gd name="connsiteY1" fmla="*/ 0 h 404664"/>
              <a:gd name="connsiteX2" fmla="*/ 5796136 w 5796136"/>
              <a:gd name="connsiteY2" fmla="*/ 404664 h 404664"/>
              <a:gd name="connsiteX3" fmla="*/ 0 w 5796136"/>
              <a:gd name="connsiteY3" fmla="*/ 404664 h 404664"/>
              <a:gd name="connsiteX4" fmla="*/ 0 w 5796136"/>
              <a:gd name="connsiteY4" fmla="*/ 0 h 404664"/>
              <a:gd name="connsiteX0" fmla="*/ 0 w 5796136"/>
              <a:gd name="connsiteY0" fmla="*/ 0 h 404664"/>
              <a:gd name="connsiteX1" fmla="*/ 5796136 w 5796136"/>
              <a:gd name="connsiteY1" fmla="*/ 0 h 404664"/>
              <a:gd name="connsiteX2" fmla="*/ 5796136 w 5796136"/>
              <a:gd name="connsiteY2" fmla="*/ 404664 h 404664"/>
              <a:gd name="connsiteX3" fmla="*/ 0 w 5796136"/>
              <a:gd name="connsiteY3" fmla="*/ 404664 h 404664"/>
              <a:gd name="connsiteX4" fmla="*/ 0 w 5796136"/>
              <a:gd name="connsiteY4" fmla="*/ 0 h 404664"/>
              <a:gd name="connsiteX0" fmla="*/ 360040 w 5796136"/>
              <a:gd name="connsiteY0" fmla="*/ 0 h 404664"/>
              <a:gd name="connsiteX1" fmla="*/ 5796136 w 5796136"/>
              <a:gd name="connsiteY1" fmla="*/ 0 h 404664"/>
              <a:gd name="connsiteX2" fmla="*/ 5796136 w 5796136"/>
              <a:gd name="connsiteY2" fmla="*/ 404664 h 404664"/>
              <a:gd name="connsiteX3" fmla="*/ 0 w 5796136"/>
              <a:gd name="connsiteY3" fmla="*/ 404664 h 404664"/>
              <a:gd name="connsiteX4" fmla="*/ 360040 w 5796136"/>
              <a:gd name="connsiteY4" fmla="*/ 0 h 404664"/>
              <a:gd name="connsiteX0" fmla="*/ 576064 w 5796136"/>
              <a:gd name="connsiteY0" fmla="*/ 0 h 404664"/>
              <a:gd name="connsiteX1" fmla="*/ 5796136 w 5796136"/>
              <a:gd name="connsiteY1" fmla="*/ 0 h 404664"/>
              <a:gd name="connsiteX2" fmla="*/ 5796136 w 5796136"/>
              <a:gd name="connsiteY2" fmla="*/ 404664 h 404664"/>
              <a:gd name="connsiteX3" fmla="*/ 0 w 5796136"/>
              <a:gd name="connsiteY3" fmla="*/ 404664 h 404664"/>
              <a:gd name="connsiteX4" fmla="*/ 576064 w 5796136"/>
              <a:gd name="connsiteY4" fmla="*/ 0 h 404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6136" h="404664">
                <a:moveTo>
                  <a:pt x="576064" y="0"/>
                </a:moveTo>
                <a:lnTo>
                  <a:pt x="5796136" y="0"/>
                </a:lnTo>
                <a:lnTo>
                  <a:pt x="5796136" y="404664"/>
                </a:lnTo>
                <a:lnTo>
                  <a:pt x="0" y="404664"/>
                </a:lnTo>
                <a:cubicBezTo>
                  <a:pt x="0" y="269776"/>
                  <a:pt x="764419" y="124453"/>
                  <a:pt x="576064" y="0"/>
                </a:cubicBezTo>
                <a:close/>
              </a:path>
            </a:pathLst>
          </a:custGeom>
          <a:gradFill flip="none" rotWithShape="1">
            <a:gsLst>
              <a:gs pos="0">
                <a:srgbClr val="000000"/>
              </a:gs>
              <a:gs pos="20000">
                <a:srgbClr val="000040"/>
              </a:gs>
              <a:gs pos="50000">
                <a:srgbClr val="400040"/>
              </a:gs>
              <a:gs pos="75000">
                <a:srgbClr val="8F0040"/>
              </a:gs>
              <a:gs pos="89999">
                <a:srgbClr val="F27300"/>
              </a:gs>
              <a:gs pos="100000">
                <a:srgbClr val="FFBF00"/>
              </a:gs>
            </a:gsLst>
            <a:lin ang="10800000" scaled="1"/>
            <a:tileRect/>
          </a:gradFill>
          <a:ln w="9525">
            <a:noFill/>
            <a:miter lim="800000"/>
            <a:headEnd/>
            <a:tailEnd/>
          </a:ln>
        </p:spPr>
        <p:txBody>
          <a:bodyPr vert="horz" wrap="square" lIns="95665" tIns="47832" rIns="95665" bIns="47832" numCol="1" anchor="ctr" anchorCtr="0" compatLnSpc="1">
            <a:prstTxWarp prst="textNoShape">
              <a:avLst/>
            </a:prstTxWarp>
          </a:bodyPr>
          <a:lstStyle/>
          <a:p>
            <a:pPr marL="0" marR="0" lvl="0" indent="0" algn="l" defTabSz="956645" rtl="0" eaLnBrk="0" fontAlgn="base" latinLnBrk="0" hangingPunct="0">
              <a:lnSpc>
                <a:spcPct val="100000"/>
              </a:lnSpc>
              <a:spcBef>
                <a:spcPct val="0"/>
              </a:spcBef>
              <a:spcAft>
                <a:spcPct val="0"/>
              </a:spcAft>
              <a:buClrTx/>
              <a:buSzTx/>
              <a:buFontTx/>
              <a:buNone/>
              <a:tabLst/>
              <a:defRPr/>
            </a:pPr>
            <a:endParaRPr kumimoji="1" lang="zh-TW" altLang="en-US" sz="4200" b="0" i="0" u="none" strike="noStrike" kern="0" cap="none" spc="0" normalizeH="0" baseline="0" noProof="0" dirty="0" smtClean="0">
              <a:ln>
                <a:noFill/>
              </a:ln>
              <a:solidFill>
                <a:srgbClr val="FFFF15"/>
              </a:solidFill>
              <a:effectLst/>
              <a:uLnTx/>
              <a:uFillTx/>
              <a:latin typeface="+mj-lt"/>
              <a:ea typeface="文鼎CS长美黑" pitchFamily="49" charset="-122"/>
              <a:cs typeface="+mj-cs"/>
            </a:endParaRPr>
          </a:p>
        </p:txBody>
      </p:sp>
      <p:sp>
        <p:nvSpPr>
          <p:cNvPr id="52228" name="AutoShape 4"/>
          <p:cNvSpPr>
            <a:spLocks noChangeArrowheads="1"/>
          </p:cNvSpPr>
          <p:nvPr/>
        </p:nvSpPr>
        <p:spPr bwMode="auto">
          <a:xfrm flipV="1">
            <a:off x="0" y="692696"/>
            <a:ext cx="7995338" cy="14401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gradFill flip="none"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path path="circle">
              <a:fillToRect l="50000" t="50000" r="50000" b="50000"/>
            </a:path>
            <a:tileRect/>
          </a:gradFill>
          <a:ln w="9525">
            <a:solidFill>
              <a:schemeClr val="accent2"/>
            </a:solidFill>
            <a:round/>
            <a:headEnd/>
            <a:tailEnd/>
          </a:ln>
        </p:spPr>
        <p:txBody>
          <a:bodyPr lIns="95665" tIns="47832" rIns="95665" bIns="47832"/>
          <a:lstStyle/>
          <a:p>
            <a:pPr>
              <a:defRPr/>
            </a:pPr>
            <a:endParaRPr kumimoji="0" lang="zh-TW" altLang="zh-TW" sz="2500" dirty="0">
              <a:latin typeface="Times New Roman" pitchFamily="18" charset="0"/>
            </a:endParaRPr>
          </a:p>
        </p:txBody>
      </p:sp>
      <p:sp>
        <p:nvSpPr>
          <p:cNvPr id="1026" name="Rectangle 2"/>
          <p:cNvSpPr>
            <a:spLocks noGrp="1" noChangeArrowheads="1"/>
          </p:cNvSpPr>
          <p:nvPr>
            <p:ph type="title"/>
          </p:nvPr>
        </p:nvSpPr>
        <p:spPr bwMode="auto">
          <a:xfrm>
            <a:off x="4" y="3"/>
            <a:ext cx="8422966" cy="764701"/>
          </a:xfrm>
          <a:custGeom>
            <a:avLst/>
            <a:gdLst>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380312 w 7775046"/>
              <a:gd name="connsiteY2" fmla="*/ 836712 h 864096"/>
              <a:gd name="connsiteX3" fmla="*/ 0 w 7775046"/>
              <a:gd name="connsiteY3" fmla="*/ 864096 h 864096"/>
              <a:gd name="connsiteX4" fmla="*/ 0 w 7775046"/>
              <a:gd name="connsiteY4" fmla="*/ 0 h 86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5046" h="864096">
                <a:moveTo>
                  <a:pt x="0" y="0"/>
                </a:moveTo>
                <a:lnTo>
                  <a:pt x="7775046" y="0"/>
                </a:lnTo>
                <a:cubicBezTo>
                  <a:pt x="7775046" y="288032"/>
                  <a:pt x="7012625" y="550258"/>
                  <a:pt x="7380312" y="836712"/>
                </a:cubicBezTo>
                <a:lnTo>
                  <a:pt x="0" y="864096"/>
                </a:lnTo>
                <a:lnTo>
                  <a:pt x="0" y="0"/>
                </a:lnTo>
                <a:close/>
              </a:path>
            </a:pathLst>
          </a:custGeom>
          <a:gradFill flip="none" rotWithShape="1">
            <a:gsLst>
              <a:gs pos="0">
                <a:srgbClr val="000000"/>
              </a:gs>
              <a:gs pos="20000">
                <a:srgbClr val="000040"/>
              </a:gs>
              <a:gs pos="50000">
                <a:srgbClr val="400040"/>
              </a:gs>
              <a:gs pos="75000">
                <a:srgbClr val="8F0040"/>
              </a:gs>
              <a:gs pos="89999">
                <a:srgbClr val="F27300"/>
              </a:gs>
              <a:gs pos="100000">
                <a:srgbClr val="FFBF00"/>
              </a:gs>
            </a:gsLst>
            <a:lin ang="0" scaled="1"/>
            <a:tileRect/>
          </a:gradFill>
          <a:ln w="9525">
            <a:noFill/>
            <a:miter lim="800000"/>
            <a:headEnd/>
            <a:tailEnd/>
          </a:ln>
        </p:spPr>
        <p:txBody>
          <a:bodyPr vert="horz" wrap="square" lIns="95665" tIns="47832" rIns="95665" bIns="47832" numCol="1" anchor="ctr" anchorCtr="0" compatLnSpc="1">
            <a:prstTxWarp prst="textNoShape">
              <a:avLst/>
            </a:prstTxWarp>
          </a:bodyPr>
          <a:lstStyle/>
          <a:p>
            <a:pPr lvl="0"/>
            <a:r>
              <a:rPr lang="zh-CN" altLang="en-US" dirty="0" smtClean="0"/>
              <a:t>题目</a:t>
            </a:r>
            <a:endParaRPr lang="zh-TW" altLang="en-US" dirty="0" smtClean="0"/>
          </a:p>
        </p:txBody>
      </p:sp>
      <p:sp>
        <p:nvSpPr>
          <p:cNvPr id="1027" name="Rectangle 3"/>
          <p:cNvSpPr>
            <a:spLocks noGrp="1" noChangeArrowheads="1"/>
          </p:cNvSpPr>
          <p:nvPr>
            <p:ph type="body" idx="1"/>
          </p:nvPr>
        </p:nvSpPr>
        <p:spPr bwMode="auto">
          <a:xfrm>
            <a:off x="344488" y="1052736"/>
            <a:ext cx="9217024" cy="5328592"/>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lvl="0"/>
            <a:r>
              <a:rPr lang="zh-CN" altLang="en-US" dirty="0" smtClean="0"/>
              <a:t>子标题</a:t>
            </a:r>
            <a:endParaRPr lang="zh-TW" altLang="en-US" dirty="0" smtClean="0"/>
          </a:p>
          <a:p>
            <a:pPr lvl="1"/>
            <a:r>
              <a:rPr lang="zh-TW" altLang="en-US" dirty="0" smtClean="0"/>
              <a:t>第二層</a:t>
            </a:r>
            <a:r>
              <a:rPr lang="en-US" altLang="zh-CN" dirty="0" err="1" smtClean="0"/>
              <a:t>dd</a:t>
            </a:r>
            <a:endParaRPr lang="zh-TW" altLang="en-US" dirty="0" smtClean="0"/>
          </a:p>
          <a:p>
            <a:pPr lvl="2"/>
            <a:r>
              <a:rPr lang="zh-TW" altLang="en-US" dirty="0" smtClean="0"/>
              <a:t>第三層</a:t>
            </a:r>
            <a:r>
              <a:rPr lang="en-US" altLang="zh-CN" dirty="0" err="1" smtClean="0"/>
              <a:t>dd</a:t>
            </a:r>
            <a:endParaRPr lang="zh-TW" altLang="en-US" dirty="0" smtClean="0"/>
          </a:p>
        </p:txBody>
      </p:sp>
      <p:sp>
        <p:nvSpPr>
          <p:cNvPr id="12" name="Slide Number Placeholder 5"/>
          <p:cNvSpPr>
            <a:spLocks noGrp="1"/>
          </p:cNvSpPr>
          <p:nvPr>
            <p:ph type="sldNum" sz="quarter" idx="4"/>
          </p:nvPr>
        </p:nvSpPr>
        <p:spPr>
          <a:xfrm>
            <a:off x="8985448" y="6520251"/>
            <a:ext cx="882103" cy="365133"/>
          </a:xfrm>
          <a:prstGeom prst="rect">
            <a:avLst/>
          </a:prstGeom>
        </p:spPr>
        <p:txBody>
          <a:bodyPr vert="horz" lIns="95665" tIns="47832" rIns="95665" bIns="47832" rtlCol="0" anchor="b"/>
          <a:lstStyle>
            <a:lvl1pPr algn="r">
              <a:defRPr sz="2000">
                <a:solidFill>
                  <a:schemeClr val="bg1"/>
                </a:solidFill>
                <a:latin typeface="Impact" pitchFamily="34" charset="0"/>
              </a:defRPr>
            </a:lvl1pPr>
          </a:lstStyle>
          <a:p>
            <a:fld id="{64FEA357-1A1C-4E1E-9A53-504063E4F462}" type="slidenum">
              <a:rPr lang="zh-CN" altLang="en-US" smtClean="0"/>
              <a:pPr/>
              <a:t>‹#›</a:t>
            </a:fld>
            <a:endParaRPr lang="zh-CN" altLang="en-US" dirty="0"/>
          </a:p>
        </p:txBody>
      </p:sp>
      <p:pic>
        <p:nvPicPr>
          <p:cNvPr id="13" name="Picture 12" descr="C:\Users\SECBOK\Desktop\SECBOK-logo.png"/>
          <p:cNvPicPr>
            <a:picLocks noChangeAspect="1" noChangeArrowheads="1"/>
          </p:cNvPicPr>
          <p:nvPr userDrawn="1"/>
        </p:nvPicPr>
        <p:blipFill>
          <a:blip r:embed="rId8" cstate="print"/>
          <a:srcRect/>
          <a:stretch>
            <a:fillRect/>
          </a:stretch>
        </p:blipFill>
        <p:spPr bwMode="auto">
          <a:xfrm flipH="1">
            <a:off x="8307374" y="-810"/>
            <a:ext cx="1542358" cy="1485596"/>
          </a:xfrm>
          <a:prstGeom prst="rect">
            <a:avLst/>
          </a:prstGeom>
          <a:noFill/>
        </p:spPr>
      </p:pic>
    </p:spTree>
  </p:cSld>
  <p:clrMap bg1="lt1" tx1="dk1" bg2="lt2" tx2="dk2" accent1="accent1" accent2="accent2" accent3="accent3" accent4="accent4" accent5="accent5" accent6="accent6" hlink="hlink" folHlink="folHlink"/>
  <p:sldLayoutIdLst>
    <p:sldLayoutId id="2147483817" r:id="rId1"/>
    <p:sldLayoutId id="2147483822" r:id="rId2"/>
    <p:sldLayoutId id="2147483818" r:id="rId3"/>
    <p:sldLayoutId id="2147483819" r:id="rId4"/>
    <p:sldLayoutId id="2147483820" r:id="rId5"/>
    <p:sldLayoutId id="2147483821" r:id="rId6"/>
  </p:sldLayoutIdLst>
  <p:transition spd="slow">
    <p:randomBar dir="vert"/>
  </p:transition>
  <p:timing>
    <p:tnLst>
      <p:par>
        <p:cTn id="1" dur="indefinite" restart="never" nodeType="tmRoot"/>
      </p:par>
    </p:tnLst>
  </p:timing>
  <p:hf hdr="0" ftr="0" dt="0"/>
  <p:txStyles>
    <p:titleStyle>
      <a:lvl1pPr algn="l" rtl="0" eaLnBrk="0" fontAlgn="base" hangingPunct="0">
        <a:spcBef>
          <a:spcPct val="0"/>
        </a:spcBef>
        <a:spcAft>
          <a:spcPct val="0"/>
        </a:spcAft>
        <a:defRPr kumimoji="1" sz="4200">
          <a:solidFill>
            <a:schemeClr val="bg1"/>
          </a:solidFill>
          <a:latin typeface="+mj-lt"/>
          <a:ea typeface="文鼎CS长美黑" pitchFamily="49" charset="-122"/>
          <a:cs typeface="+mj-cs"/>
        </a:defRPr>
      </a:lvl1pPr>
      <a:lvl2pPr algn="l" rtl="0" eaLnBrk="0" fontAlgn="base" hangingPunct="0">
        <a:spcBef>
          <a:spcPct val="0"/>
        </a:spcBef>
        <a:spcAft>
          <a:spcPct val="0"/>
        </a:spcAft>
        <a:defRPr kumimoji="1" sz="4000">
          <a:solidFill>
            <a:schemeClr val="tx2"/>
          </a:solidFill>
          <a:latin typeface="Verdana" pitchFamily="34" charset="0"/>
          <a:ea typeface="新細明體" pitchFamily="18" charset="-120"/>
        </a:defRPr>
      </a:lvl2pPr>
      <a:lvl3pPr algn="l" rtl="0" eaLnBrk="0" fontAlgn="base" hangingPunct="0">
        <a:spcBef>
          <a:spcPct val="0"/>
        </a:spcBef>
        <a:spcAft>
          <a:spcPct val="0"/>
        </a:spcAft>
        <a:defRPr kumimoji="1" sz="4000">
          <a:solidFill>
            <a:schemeClr val="tx2"/>
          </a:solidFill>
          <a:latin typeface="Verdana" pitchFamily="34" charset="0"/>
          <a:ea typeface="新細明體" pitchFamily="18" charset="-120"/>
        </a:defRPr>
      </a:lvl3pPr>
      <a:lvl4pPr algn="l" rtl="0" eaLnBrk="0" fontAlgn="base" hangingPunct="0">
        <a:spcBef>
          <a:spcPct val="0"/>
        </a:spcBef>
        <a:spcAft>
          <a:spcPct val="0"/>
        </a:spcAft>
        <a:defRPr kumimoji="1" sz="4000">
          <a:solidFill>
            <a:schemeClr val="tx2"/>
          </a:solidFill>
          <a:latin typeface="Verdana" pitchFamily="34" charset="0"/>
          <a:ea typeface="新細明體" pitchFamily="18" charset="-120"/>
        </a:defRPr>
      </a:lvl4pPr>
      <a:lvl5pPr algn="l" rtl="0" eaLnBrk="0" fontAlgn="base" hangingPunct="0">
        <a:spcBef>
          <a:spcPct val="0"/>
        </a:spcBef>
        <a:spcAft>
          <a:spcPct val="0"/>
        </a:spcAft>
        <a:defRPr kumimoji="1" sz="4000">
          <a:solidFill>
            <a:schemeClr val="tx2"/>
          </a:solidFill>
          <a:latin typeface="Verdana" pitchFamily="34" charset="0"/>
          <a:ea typeface="新細明體" pitchFamily="18" charset="-120"/>
        </a:defRPr>
      </a:lvl5pPr>
      <a:lvl6pPr marL="478323" algn="l" rtl="0" fontAlgn="base">
        <a:spcBef>
          <a:spcPct val="0"/>
        </a:spcBef>
        <a:spcAft>
          <a:spcPct val="0"/>
        </a:spcAft>
        <a:defRPr kumimoji="1" sz="4000">
          <a:solidFill>
            <a:schemeClr val="tx2"/>
          </a:solidFill>
          <a:latin typeface="Verdana" pitchFamily="34" charset="0"/>
          <a:ea typeface="新細明體" pitchFamily="18" charset="-120"/>
        </a:defRPr>
      </a:lvl6pPr>
      <a:lvl7pPr marL="956645" algn="l" rtl="0" fontAlgn="base">
        <a:spcBef>
          <a:spcPct val="0"/>
        </a:spcBef>
        <a:spcAft>
          <a:spcPct val="0"/>
        </a:spcAft>
        <a:defRPr kumimoji="1" sz="4000">
          <a:solidFill>
            <a:schemeClr val="tx2"/>
          </a:solidFill>
          <a:latin typeface="Verdana" pitchFamily="34" charset="0"/>
          <a:ea typeface="新細明體" pitchFamily="18" charset="-120"/>
        </a:defRPr>
      </a:lvl7pPr>
      <a:lvl8pPr marL="1434968" algn="l" rtl="0" fontAlgn="base">
        <a:spcBef>
          <a:spcPct val="0"/>
        </a:spcBef>
        <a:spcAft>
          <a:spcPct val="0"/>
        </a:spcAft>
        <a:defRPr kumimoji="1" sz="4000">
          <a:solidFill>
            <a:schemeClr val="tx2"/>
          </a:solidFill>
          <a:latin typeface="Verdana" pitchFamily="34" charset="0"/>
          <a:ea typeface="新細明體" pitchFamily="18" charset="-120"/>
        </a:defRPr>
      </a:lvl8pPr>
      <a:lvl9pPr marL="1913291" algn="l" rtl="0" fontAlgn="base">
        <a:spcBef>
          <a:spcPct val="0"/>
        </a:spcBef>
        <a:spcAft>
          <a:spcPct val="0"/>
        </a:spcAft>
        <a:defRPr kumimoji="1" sz="4000">
          <a:solidFill>
            <a:schemeClr val="tx2"/>
          </a:solidFill>
          <a:latin typeface="Verdana" pitchFamily="34" charset="0"/>
          <a:ea typeface="新細明體" pitchFamily="18" charset="-120"/>
        </a:defRPr>
      </a:lvl9pPr>
    </p:titleStyle>
    <p:bodyStyle>
      <a:lvl1pPr marL="491609" indent="-491609" algn="l" rtl="0" eaLnBrk="0" fontAlgn="base" hangingPunct="0">
        <a:spcBef>
          <a:spcPct val="20000"/>
        </a:spcBef>
        <a:spcAft>
          <a:spcPct val="0"/>
        </a:spcAft>
        <a:buClr>
          <a:srgbClr val="C00000"/>
        </a:buClr>
        <a:buSzPct val="100000"/>
        <a:buFont typeface="文鼎CS长美黑" pitchFamily="49" charset="-122"/>
        <a:buChar char="※"/>
        <a:defRPr kumimoji="1" sz="3200">
          <a:solidFill>
            <a:schemeClr val="tx1"/>
          </a:solidFill>
          <a:latin typeface="微软雅黑" pitchFamily="34" charset="-122"/>
          <a:ea typeface="微软雅黑" pitchFamily="34" charset="-122"/>
          <a:cs typeface="+mn-cs"/>
        </a:defRPr>
      </a:lvl1pPr>
      <a:lvl2pPr marL="950002" indent="-456732" algn="l" rtl="0" eaLnBrk="0" fontAlgn="base" hangingPunct="0">
        <a:spcBef>
          <a:spcPct val="20000"/>
        </a:spcBef>
        <a:spcAft>
          <a:spcPct val="0"/>
        </a:spcAft>
        <a:buClr>
          <a:schemeClr val="accent2"/>
        </a:buClr>
        <a:buSzPct val="80000"/>
        <a:buFont typeface="Wingdings" pitchFamily="2" charset="2"/>
        <a:buChar char="Ø"/>
        <a:defRPr kumimoji="1" sz="3000">
          <a:solidFill>
            <a:schemeClr val="tx1"/>
          </a:solidFill>
          <a:latin typeface="方正精楷简体" pitchFamily="2" charset="-122"/>
          <a:ea typeface="方正精楷简体" pitchFamily="2" charset="-122"/>
        </a:defRPr>
      </a:lvl2pPr>
      <a:lvl3pPr marL="1365213" indent="-413550" algn="l" rtl="0" eaLnBrk="0" fontAlgn="base" hangingPunct="0">
        <a:spcBef>
          <a:spcPct val="20000"/>
        </a:spcBef>
        <a:spcAft>
          <a:spcPct val="0"/>
        </a:spcAft>
        <a:buClr>
          <a:schemeClr val="accent2"/>
        </a:buClr>
        <a:buSzPct val="100000"/>
        <a:buFont typeface="Wingdings" pitchFamily="2" charset="2"/>
        <a:buChar char="ü"/>
        <a:defRPr kumimoji="1" sz="2800">
          <a:solidFill>
            <a:schemeClr val="tx1"/>
          </a:solidFill>
          <a:latin typeface="方正精宋简体" pitchFamily="2" charset="-122"/>
          <a:ea typeface="方正精宋简体" pitchFamily="2" charset="-122"/>
        </a:defRPr>
      </a:lvl3pPr>
      <a:lvl4pPr marL="1772119" indent="-405246" algn="l" rtl="0" eaLnBrk="0" fontAlgn="base" hangingPunct="0">
        <a:spcBef>
          <a:spcPct val="20000"/>
        </a:spcBef>
        <a:spcAft>
          <a:spcPct val="0"/>
        </a:spcAft>
        <a:buClr>
          <a:schemeClr val="accent2"/>
        </a:buClr>
        <a:buFont typeface="Wingdings" pitchFamily="2" charset="2"/>
        <a:buChar char="n"/>
        <a:defRPr kumimoji="1" sz="2100">
          <a:solidFill>
            <a:schemeClr val="tx1"/>
          </a:solidFill>
          <a:latin typeface="+mn-lt"/>
          <a:ea typeface="+mn-ea"/>
        </a:defRPr>
      </a:lvl4pPr>
      <a:lvl5pPr marL="2190652" indent="-416872" algn="l" rtl="0" eaLnBrk="0" fontAlgn="base" hangingPunct="0">
        <a:spcBef>
          <a:spcPct val="25000"/>
        </a:spcBef>
        <a:spcAft>
          <a:spcPct val="0"/>
        </a:spcAft>
        <a:buClr>
          <a:schemeClr val="accent2"/>
        </a:buClr>
        <a:buFont typeface="Wingdings" pitchFamily="2" charset="2"/>
        <a:buChar char="§"/>
        <a:defRPr kumimoji="1" sz="2100">
          <a:solidFill>
            <a:schemeClr val="tx1"/>
          </a:solidFill>
          <a:latin typeface="+mn-lt"/>
          <a:ea typeface="+mn-ea"/>
        </a:defRPr>
      </a:lvl5pPr>
      <a:lvl6pPr marL="2668974" indent="-416872" algn="l" rtl="0" fontAlgn="base">
        <a:spcBef>
          <a:spcPct val="25000"/>
        </a:spcBef>
        <a:spcAft>
          <a:spcPct val="0"/>
        </a:spcAft>
        <a:buClr>
          <a:schemeClr val="accent2"/>
        </a:buClr>
        <a:buFont typeface="Wingdings" pitchFamily="2" charset="2"/>
        <a:buChar char="§"/>
        <a:defRPr kumimoji="1" sz="2100">
          <a:solidFill>
            <a:schemeClr val="tx1"/>
          </a:solidFill>
          <a:latin typeface="+mn-lt"/>
          <a:ea typeface="+mn-ea"/>
        </a:defRPr>
      </a:lvl6pPr>
      <a:lvl7pPr marL="3147297" indent="-416872" algn="l" rtl="0" fontAlgn="base">
        <a:spcBef>
          <a:spcPct val="25000"/>
        </a:spcBef>
        <a:spcAft>
          <a:spcPct val="0"/>
        </a:spcAft>
        <a:buClr>
          <a:schemeClr val="accent2"/>
        </a:buClr>
        <a:buFont typeface="Wingdings" pitchFamily="2" charset="2"/>
        <a:buChar char="§"/>
        <a:defRPr kumimoji="1" sz="2100">
          <a:solidFill>
            <a:schemeClr val="tx1"/>
          </a:solidFill>
          <a:latin typeface="+mn-lt"/>
          <a:ea typeface="+mn-ea"/>
        </a:defRPr>
      </a:lvl7pPr>
      <a:lvl8pPr marL="3625620" indent="-416872" algn="l" rtl="0" fontAlgn="base">
        <a:spcBef>
          <a:spcPct val="25000"/>
        </a:spcBef>
        <a:spcAft>
          <a:spcPct val="0"/>
        </a:spcAft>
        <a:buClr>
          <a:schemeClr val="accent2"/>
        </a:buClr>
        <a:buFont typeface="Wingdings" pitchFamily="2" charset="2"/>
        <a:buChar char="§"/>
        <a:defRPr kumimoji="1" sz="2100">
          <a:solidFill>
            <a:schemeClr val="tx1"/>
          </a:solidFill>
          <a:latin typeface="+mn-lt"/>
          <a:ea typeface="+mn-ea"/>
        </a:defRPr>
      </a:lvl8pPr>
      <a:lvl9pPr marL="4103942" indent="-416872" algn="l" rtl="0" fontAlgn="base">
        <a:spcBef>
          <a:spcPct val="25000"/>
        </a:spcBef>
        <a:spcAft>
          <a:spcPct val="0"/>
        </a:spcAft>
        <a:buClr>
          <a:schemeClr val="accent2"/>
        </a:buClr>
        <a:buFont typeface="Wingdings" pitchFamily="2" charset="2"/>
        <a:buChar char="§"/>
        <a:defRPr kumimoji="1" sz="2100">
          <a:solidFill>
            <a:schemeClr val="tx1"/>
          </a:solidFill>
          <a:latin typeface="+mn-lt"/>
          <a:ea typeface="+mn-ea"/>
        </a:defRPr>
      </a:lvl9pPr>
    </p:bodyStyle>
    <p:otherStyle>
      <a:defPPr>
        <a:defRPr lang="zh-TW"/>
      </a:defPPr>
      <a:lvl1pPr marL="0" algn="l" defTabSz="956645" rtl="0" eaLnBrk="1" latinLnBrk="0" hangingPunct="1">
        <a:defRPr sz="1900" kern="1200">
          <a:solidFill>
            <a:schemeClr val="tx1"/>
          </a:solidFill>
          <a:latin typeface="+mn-lt"/>
          <a:ea typeface="+mn-ea"/>
          <a:cs typeface="+mn-cs"/>
        </a:defRPr>
      </a:lvl1pPr>
      <a:lvl2pPr marL="478323" algn="l" defTabSz="956645" rtl="0" eaLnBrk="1" latinLnBrk="0" hangingPunct="1">
        <a:defRPr sz="1900" kern="1200">
          <a:solidFill>
            <a:schemeClr val="tx1"/>
          </a:solidFill>
          <a:latin typeface="+mn-lt"/>
          <a:ea typeface="+mn-ea"/>
          <a:cs typeface="+mn-cs"/>
        </a:defRPr>
      </a:lvl2pPr>
      <a:lvl3pPr marL="956645" algn="l" defTabSz="956645" rtl="0" eaLnBrk="1" latinLnBrk="0" hangingPunct="1">
        <a:defRPr sz="1900" kern="1200">
          <a:solidFill>
            <a:schemeClr val="tx1"/>
          </a:solidFill>
          <a:latin typeface="+mn-lt"/>
          <a:ea typeface="+mn-ea"/>
          <a:cs typeface="+mn-cs"/>
        </a:defRPr>
      </a:lvl3pPr>
      <a:lvl4pPr marL="1434968" algn="l" defTabSz="956645" rtl="0" eaLnBrk="1" latinLnBrk="0" hangingPunct="1">
        <a:defRPr sz="1900" kern="1200">
          <a:solidFill>
            <a:schemeClr val="tx1"/>
          </a:solidFill>
          <a:latin typeface="+mn-lt"/>
          <a:ea typeface="+mn-ea"/>
          <a:cs typeface="+mn-cs"/>
        </a:defRPr>
      </a:lvl4pPr>
      <a:lvl5pPr marL="1913291" algn="l" defTabSz="956645" rtl="0" eaLnBrk="1" latinLnBrk="0" hangingPunct="1">
        <a:defRPr sz="1900" kern="1200">
          <a:solidFill>
            <a:schemeClr val="tx1"/>
          </a:solidFill>
          <a:latin typeface="+mn-lt"/>
          <a:ea typeface="+mn-ea"/>
          <a:cs typeface="+mn-cs"/>
        </a:defRPr>
      </a:lvl5pPr>
      <a:lvl6pPr marL="2391613" algn="l" defTabSz="956645" rtl="0" eaLnBrk="1" latinLnBrk="0" hangingPunct="1">
        <a:defRPr sz="1900" kern="1200">
          <a:solidFill>
            <a:schemeClr val="tx1"/>
          </a:solidFill>
          <a:latin typeface="+mn-lt"/>
          <a:ea typeface="+mn-ea"/>
          <a:cs typeface="+mn-cs"/>
        </a:defRPr>
      </a:lvl6pPr>
      <a:lvl7pPr marL="2869936" algn="l" defTabSz="956645" rtl="0" eaLnBrk="1" latinLnBrk="0" hangingPunct="1">
        <a:defRPr sz="1900" kern="1200">
          <a:solidFill>
            <a:schemeClr val="tx1"/>
          </a:solidFill>
          <a:latin typeface="+mn-lt"/>
          <a:ea typeface="+mn-ea"/>
          <a:cs typeface="+mn-cs"/>
        </a:defRPr>
      </a:lvl7pPr>
      <a:lvl8pPr marL="3348258" algn="l" defTabSz="956645" rtl="0" eaLnBrk="1" latinLnBrk="0" hangingPunct="1">
        <a:defRPr sz="1900" kern="1200">
          <a:solidFill>
            <a:schemeClr val="tx1"/>
          </a:solidFill>
          <a:latin typeface="+mn-lt"/>
          <a:ea typeface="+mn-ea"/>
          <a:cs typeface="+mn-cs"/>
        </a:defRPr>
      </a:lvl8pPr>
      <a:lvl9pPr marL="3826581" algn="l" defTabSz="95664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3.xml"/><Relationship Id="rId5" Type="http://schemas.openxmlformats.org/officeDocument/2006/relationships/image" Target="../media/image12.tiff"/><Relationship Id="rId4" Type="http://schemas.openxmlformats.org/officeDocument/2006/relationships/image" Target="../media/image1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ambysoft.com/surveys/stateOfITUnion201105.html"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robertlglass.com/" TargetMode="Externa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906000" cy="6858000"/>
          </a:xfrm>
          <a:prstGeom prst="rect">
            <a:avLst/>
          </a:prstGeom>
          <a:solidFill>
            <a:schemeClr val="tx1"/>
          </a:solidFill>
        </p:spPr>
        <p:txBody>
          <a:bodyPr lIns="95665" tIns="47832" rIns="95665" bIns="47832" anchor="ctr"/>
          <a:lstStyle/>
          <a:p>
            <a:pPr algn="ctr" defTabSz="956645" eaLnBrk="0" hangingPunct="0">
              <a:defRPr/>
            </a:pPr>
            <a:r>
              <a:rPr lang="zh-CN" altLang="en-US" sz="7500" kern="0" dirty="0" smtClean="0">
                <a:solidFill>
                  <a:srgbClr val="FFFF15"/>
                </a:solidFill>
                <a:latin typeface="+mj-lt"/>
                <a:ea typeface="文鼎CS长美黑" pitchFamily="49" charset="-122"/>
                <a:cs typeface="+mj-cs"/>
              </a:rPr>
              <a:t>第三讲</a:t>
            </a:r>
            <a:endParaRPr lang="en-US" altLang="zh-CN" sz="7500" kern="0" dirty="0" smtClean="0">
              <a:solidFill>
                <a:srgbClr val="FFFF15"/>
              </a:solidFill>
              <a:latin typeface="+mj-lt"/>
              <a:ea typeface="文鼎CS长美黑" pitchFamily="49" charset="-122"/>
              <a:cs typeface="+mj-cs"/>
            </a:endParaRPr>
          </a:p>
          <a:p>
            <a:pPr algn="ctr" defTabSz="956645" eaLnBrk="0" hangingPunct="0">
              <a:defRPr/>
            </a:pPr>
            <a:r>
              <a:rPr lang="en-US" altLang="zh-CN" sz="2900" kern="0" dirty="0" smtClean="0">
                <a:solidFill>
                  <a:srgbClr val="FFFF15"/>
                </a:solidFill>
                <a:latin typeface="+mj-lt"/>
                <a:ea typeface="文鼎CS长美黑" pitchFamily="49" charset="-122"/>
                <a:cs typeface="+mj-cs"/>
              </a:rPr>
              <a:t/>
            </a:r>
            <a:br>
              <a:rPr lang="en-US" altLang="zh-CN" sz="2900" kern="0" dirty="0" smtClean="0">
                <a:solidFill>
                  <a:srgbClr val="FFFF15"/>
                </a:solidFill>
                <a:latin typeface="+mj-lt"/>
                <a:ea typeface="文鼎CS长美黑" pitchFamily="49" charset="-122"/>
                <a:cs typeface="+mj-cs"/>
              </a:rPr>
            </a:br>
            <a:r>
              <a:rPr lang="zh-CN" altLang="en-US" sz="7500" kern="0" dirty="0" smtClean="0">
                <a:solidFill>
                  <a:srgbClr val="FFFF15"/>
                </a:solidFill>
                <a:latin typeface="+mj-lt"/>
                <a:ea typeface="文鼎CS长美黑" pitchFamily="49" charset="-122"/>
                <a:cs typeface="+mj-cs"/>
              </a:rPr>
              <a:t>需求工程</a:t>
            </a:r>
            <a:endParaRPr lang="zh-CN" altLang="en-US" sz="7500" kern="0" dirty="0">
              <a:solidFill>
                <a:srgbClr val="FFFF15"/>
              </a:solidFill>
              <a:latin typeface="+mj-lt"/>
              <a:ea typeface="文鼎CS长美黑" pitchFamily="49" charset="-122"/>
              <a:cs typeface="+mj-cs"/>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需求的变增性</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a:t>
            </a:fld>
            <a:endParaRPr lang="zh-CN" altLang="en-US" dirty="0"/>
          </a:p>
        </p:txBody>
      </p:sp>
      <p:sp>
        <p:nvSpPr>
          <p:cNvPr id="5" name="Rectangle 4"/>
          <p:cNvSpPr/>
          <p:nvPr/>
        </p:nvSpPr>
        <p:spPr>
          <a:xfrm>
            <a:off x="662526" y="1196752"/>
            <a:ext cx="8346927" cy="1512168"/>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成熟软件产品的需求必然会经历频繁的变更，且通常会越变越多； 项目所需的时间越长，需求增长的幅度就越大。 </a:t>
            </a:r>
            <a:endParaRPr lang="zh-CN" altLang="en-US" sz="2900" dirty="0">
              <a:solidFill>
                <a:srgbClr val="C00000"/>
              </a:solidFill>
              <a:ea typeface="文鼎CS长美黑" pitchFamily="49" charset="-122"/>
            </a:endParaRPr>
          </a:p>
        </p:txBody>
      </p:sp>
      <p:pic>
        <p:nvPicPr>
          <p:cNvPr id="3073" name="Picture 1"/>
          <p:cNvPicPr>
            <a:picLocks noChangeAspect="1" noChangeArrowheads="1"/>
          </p:cNvPicPr>
          <p:nvPr/>
        </p:nvPicPr>
        <p:blipFill>
          <a:blip r:embed="rId2" cstate="print"/>
          <a:srcRect/>
          <a:stretch>
            <a:fillRect/>
          </a:stretch>
        </p:blipFill>
        <p:spPr bwMode="auto">
          <a:xfrm>
            <a:off x="1293285" y="2924944"/>
            <a:ext cx="7319433" cy="3562350"/>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diamond(in)">
                                      <p:cBhvr>
                                        <p:cTn id="7" dur="2000"/>
                                        <p:tgtEl>
                                          <p:spTgt spid="3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需求的价值不均性</a:t>
            </a:r>
            <a:endParaRPr lang="zh-CN" altLang="en-US" dirty="0"/>
          </a:p>
        </p:txBody>
      </p:sp>
      <p:sp>
        <p:nvSpPr>
          <p:cNvPr id="3" name="Content Placeholder 2"/>
          <p:cNvSpPr>
            <a:spLocks noGrp="1"/>
          </p:cNvSpPr>
          <p:nvPr>
            <p:ph idx="1"/>
          </p:nvPr>
        </p:nvSpPr>
        <p:spPr>
          <a:xfrm>
            <a:off x="613969" y="3573017"/>
            <a:ext cx="4261024" cy="2664296"/>
          </a:xfrm>
        </p:spPr>
        <p:txBody>
          <a:bodyPr/>
          <a:lstStyle/>
          <a:p>
            <a:r>
              <a:rPr lang="zh-CN" altLang="en-US" dirty="0" smtClean="0"/>
              <a:t>核心价值需求</a:t>
            </a:r>
            <a:endParaRPr lang="en-US" altLang="zh-CN" dirty="0" smtClean="0"/>
          </a:p>
          <a:p>
            <a:pPr lvl="1"/>
            <a:r>
              <a:rPr lang="zh-CN" altLang="en-US" dirty="0" smtClean="0"/>
              <a:t>用户急需</a:t>
            </a:r>
            <a:endParaRPr lang="en-US" altLang="zh-CN" dirty="0" smtClean="0"/>
          </a:p>
          <a:p>
            <a:pPr lvl="1"/>
            <a:r>
              <a:rPr lang="zh-CN" altLang="en-US" dirty="0" smtClean="0"/>
              <a:t>新</a:t>
            </a:r>
            <a:endParaRPr lang="en-US" altLang="zh-CN" dirty="0" smtClean="0"/>
          </a:p>
          <a:p>
            <a:pPr lvl="1"/>
            <a:r>
              <a:rPr lang="zh-CN" altLang="en-US" dirty="0" smtClean="0"/>
              <a:t>关注关键质量属性</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a:t>
            </a:fld>
            <a:endParaRPr lang="zh-CN" altLang="en-US" dirty="0"/>
          </a:p>
        </p:txBody>
      </p:sp>
      <p:sp>
        <p:nvSpPr>
          <p:cNvPr id="5" name="Rectangle 4"/>
          <p:cNvSpPr/>
          <p:nvPr/>
        </p:nvSpPr>
        <p:spPr>
          <a:xfrm>
            <a:off x="662523" y="1556792"/>
            <a:ext cx="8190910" cy="1008112"/>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一小部分需求对目标软件产品所贡献的价值远大于其他大部分需求所贡献的价值。 </a:t>
            </a:r>
            <a:endParaRPr lang="zh-CN" altLang="en-US" sz="2900" dirty="0">
              <a:solidFill>
                <a:srgbClr val="C00000"/>
              </a:solidFill>
              <a:ea typeface="文鼎CS长美黑" pitchFamily="49" charset="-122"/>
            </a:endParaRPr>
          </a:p>
        </p:txBody>
      </p:sp>
      <p:grpSp>
        <p:nvGrpSpPr>
          <p:cNvPr id="6" name="Group 6"/>
          <p:cNvGrpSpPr>
            <a:grpSpLocks noChangeAspect="1"/>
          </p:cNvGrpSpPr>
          <p:nvPr/>
        </p:nvGrpSpPr>
        <p:grpSpPr>
          <a:xfrm>
            <a:off x="5100292" y="3073586"/>
            <a:ext cx="4377214" cy="3163728"/>
            <a:chOff x="1447800" y="1219200"/>
            <a:chExt cx="4267200" cy="3200400"/>
          </a:xfrm>
        </p:grpSpPr>
        <p:sp>
          <p:nvSpPr>
            <p:cNvPr id="8" name="Oval 7"/>
            <p:cNvSpPr/>
            <p:nvPr/>
          </p:nvSpPr>
          <p:spPr>
            <a:xfrm>
              <a:off x="2362200" y="1219200"/>
              <a:ext cx="3352800" cy="3200400"/>
            </a:xfrm>
            <a:prstGeom prst="ellipse">
              <a:avLst/>
            </a:prstGeom>
            <a:solidFill>
              <a:srgbClr val="0000CC"/>
            </a:solidFill>
            <a:ln>
              <a:noFill/>
            </a:ln>
          </p:spPr>
          <p:style>
            <a:lnRef idx="1">
              <a:schemeClr val="accent2"/>
            </a:lnRef>
            <a:fillRef idx="2">
              <a:schemeClr val="accent2"/>
            </a:fillRef>
            <a:effectRef idx="1">
              <a:schemeClr val="accent2"/>
            </a:effectRef>
            <a:fontRef idx="minor">
              <a:schemeClr val="dk1"/>
            </a:fontRef>
          </p:style>
          <p:txBody>
            <a:bodyPr lIns="91431" tIns="45716" rIns="91431" bIns="45716" rtlCol="0" anchor="ctr"/>
            <a:lstStyle/>
            <a:p>
              <a:pPr algn="ctr"/>
              <a:endParaRPr lang="en-US" sz="3100" dirty="0"/>
            </a:p>
          </p:txBody>
        </p:sp>
        <p:sp>
          <p:nvSpPr>
            <p:cNvPr id="9" name="Isosceles Triangle 8"/>
            <p:cNvSpPr/>
            <p:nvPr/>
          </p:nvSpPr>
          <p:spPr>
            <a:xfrm rot="5400000">
              <a:off x="1981200" y="1905000"/>
              <a:ext cx="2019300" cy="18669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en-US" sz="3100" dirty="0"/>
            </a:p>
          </p:txBody>
        </p:sp>
        <p:sp>
          <p:nvSpPr>
            <p:cNvPr id="10" name="Right Arrow 9"/>
            <p:cNvSpPr/>
            <p:nvPr/>
          </p:nvSpPr>
          <p:spPr>
            <a:xfrm>
              <a:off x="1447800" y="2209800"/>
              <a:ext cx="2133600" cy="1295400"/>
            </a:xfrm>
            <a:prstGeom prst="rightArrow">
              <a:avLst>
                <a:gd name="adj1" fmla="val 50000"/>
                <a:gd name="adj2" fmla="val 70571"/>
              </a:avLst>
            </a:prstGeom>
            <a:solidFill>
              <a:srgbClr val="6600CC"/>
            </a:solidFill>
          </p:spPr>
          <p:style>
            <a:lnRef idx="0">
              <a:schemeClr val="accent4"/>
            </a:lnRef>
            <a:fillRef idx="3">
              <a:schemeClr val="accent4"/>
            </a:fillRef>
            <a:effectRef idx="3">
              <a:schemeClr val="accent4"/>
            </a:effectRef>
            <a:fontRef idx="minor">
              <a:schemeClr val="lt1"/>
            </a:fontRef>
          </p:style>
          <p:txBody>
            <a:bodyPr lIns="91431" tIns="45716" rIns="91431" bIns="45716" rtlCol="0" anchor="ctr"/>
            <a:lstStyle/>
            <a:p>
              <a:pPr algn="ctr"/>
              <a:endParaRPr lang="en-US" sz="3100" dirty="0"/>
            </a:p>
          </p:txBody>
        </p:sp>
        <p:sp>
          <p:nvSpPr>
            <p:cNvPr id="11" name="TextBox 10"/>
            <p:cNvSpPr txBox="1"/>
            <p:nvPr/>
          </p:nvSpPr>
          <p:spPr>
            <a:xfrm>
              <a:off x="1447800" y="2590800"/>
              <a:ext cx="2002131" cy="575979"/>
            </a:xfrm>
            <a:prstGeom prst="rect">
              <a:avLst/>
            </a:prstGeom>
            <a:noFill/>
          </p:spPr>
          <p:txBody>
            <a:bodyPr wrap="none" lIns="91431" tIns="45716" rIns="91431" bIns="45716" rtlCol="0">
              <a:spAutoFit/>
            </a:bodyPr>
            <a:lstStyle/>
            <a:p>
              <a:r>
                <a:rPr lang="en-CA" sz="3100" dirty="0" smtClean="0">
                  <a:solidFill>
                    <a:srgbClr val="FFFF00"/>
                  </a:solidFill>
                </a:rPr>
                <a:t>20% </a:t>
              </a:r>
              <a:r>
                <a:rPr lang="zh-CN" altLang="en-US" sz="3100" dirty="0" smtClean="0">
                  <a:solidFill>
                    <a:srgbClr val="FFFF00"/>
                  </a:solidFill>
                  <a:latin typeface="微软雅黑" pitchFamily="34" charset="-122"/>
                  <a:ea typeface="微软雅黑" pitchFamily="34" charset="-122"/>
                </a:rPr>
                <a:t>需求</a:t>
              </a:r>
              <a:endParaRPr lang="en-US" sz="3100" dirty="0">
                <a:solidFill>
                  <a:srgbClr val="FFFF00"/>
                </a:solidFill>
                <a:latin typeface="微软雅黑" pitchFamily="34" charset="-122"/>
                <a:ea typeface="微软雅黑" pitchFamily="34" charset="-122"/>
              </a:endParaRPr>
            </a:p>
          </p:txBody>
        </p:sp>
        <p:sp>
          <p:nvSpPr>
            <p:cNvPr id="12" name="TextBox 11"/>
            <p:cNvSpPr txBox="1"/>
            <p:nvPr/>
          </p:nvSpPr>
          <p:spPr>
            <a:xfrm>
              <a:off x="3976475" y="2199382"/>
              <a:ext cx="1227026" cy="1058562"/>
            </a:xfrm>
            <a:prstGeom prst="rect">
              <a:avLst/>
            </a:prstGeom>
            <a:noFill/>
          </p:spPr>
          <p:txBody>
            <a:bodyPr wrap="none" lIns="91431" tIns="45716" rIns="91431" bIns="45716" rtlCol="0">
              <a:spAutoFit/>
            </a:bodyPr>
            <a:lstStyle/>
            <a:p>
              <a:pPr algn="ctr"/>
              <a:r>
                <a:rPr lang="en-CA" sz="3100" dirty="0" smtClean="0">
                  <a:solidFill>
                    <a:schemeClr val="bg1">
                      <a:lumMod val="95000"/>
                    </a:schemeClr>
                  </a:solidFill>
                </a:rPr>
                <a:t>80% </a:t>
              </a:r>
              <a:br>
                <a:rPr lang="en-CA" sz="3100" dirty="0" smtClean="0">
                  <a:solidFill>
                    <a:schemeClr val="bg1">
                      <a:lumMod val="95000"/>
                    </a:schemeClr>
                  </a:solidFill>
                </a:rPr>
              </a:br>
              <a:r>
                <a:rPr lang="zh-CN" altLang="en-US" sz="3100" dirty="0" smtClean="0">
                  <a:solidFill>
                    <a:schemeClr val="bg1">
                      <a:lumMod val="95000"/>
                    </a:schemeClr>
                  </a:solidFill>
                  <a:latin typeface="微软雅黑" pitchFamily="34" charset="-122"/>
                  <a:ea typeface="微软雅黑" pitchFamily="34" charset="-122"/>
                </a:rPr>
                <a:t>价值</a:t>
              </a:r>
              <a:endParaRPr lang="en-US" sz="3100" dirty="0">
                <a:solidFill>
                  <a:schemeClr val="bg1">
                    <a:lumMod val="95000"/>
                  </a:schemeClr>
                </a:solidFill>
                <a:latin typeface="微软雅黑" pitchFamily="34" charset="-122"/>
                <a:ea typeface="微软雅黑" pitchFamily="34" charset="-122"/>
              </a:endParaRPr>
            </a:p>
          </p:txBody>
        </p:sp>
      </p:grpSp>
    </p:spTree>
  </p:cSld>
  <p:clrMapOvr>
    <a:masterClrMapping/>
  </p:clrMapOvr>
  <p:transition spd="slow">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需求的影响不均性</a:t>
            </a:r>
            <a:endParaRPr lang="zh-CN" altLang="en-US" dirty="0"/>
          </a:p>
        </p:txBody>
      </p:sp>
      <p:sp>
        <p:nvSpPr>
          <p:cNvPr id="3" name="Content Placeholder 2"/>
          <p:cNvSpPr>
            <a:spLocks noGrp="1"/>
          </p:cNvSpPr>
          <p:nvPr>
            <p:ph idx="1"/>
          </p:nvPr>
        </p:nvSpPr>
        <p:spPr/>
        <p:txBody>
          <a:bodyPr/>
          <a:lstStyle/>
          <a:p>
            <a:r>
              <a:rPr lang="zh-CN" altLang="en-US" dirty="0" smtClean="0"/>
              <a:t>一小部分</a:t>
            </a:r>
            <a:r>
              <a:rPr lang="zh-CN" altLang="en-US" dirty="0" smtClean="0">
                <a:solidFill>
                  <a:srgbClr val="C00000"/>
                </a:solidFill>
              </a:rPr>
              <a:t>功能需求</a:t>
            </a:r>
            <a:r>
              <a:rPr lang="zh-CN" altLang="en-US" dirty="0" smtClean="0"/>
              <a:t>的实现过程在很大</a:t>
            </a:r>
            <a:r>
              <a:rPr lang="en-US" altLang="zh-CN" dirty="0" smtClean="0"/>
              <a:t/>
            </a:r>
            <a:br>
              <a:rPr lang="en-US" altLang="zh-CN" dirty="0" smtClean="0"/>
            </a:br>
            <a:r>
              <a:rPr lang="zh-CN" altLang="en-US" dirty="0" smtClean="0"/>
              <a:t>程度上决定了项目的超时和超支程度。</a:t>
            </a:r>
            <a:endParaRPr lang="en-US" altLang="zh-CN" dirty="0" smtClean="0"/>
          </a:p>
          <a:p>
            <a:pPr lvl="1"/>
            <a:endParaRPr lang="en-US" altLang="zh-CN" dirty="0" smtClean="0"/>
          </a:p>
          <a:p>
            <a:pPr lvl="1"/>
            <a:r>
              <a:rPr lang="zh-CN" altLang="en-US" dirty="0" smtClean="0"/>
              <a:t>本身复杂</a:t>
            </a:r>
            <a:endParaRPr lang="en-US" altLang="zh-CN" dirty="0" smtClean="0"/>
          </a:p>
          <a:p>
            <a:pPr lvl="1"/>
            <a:r>
              <a:rPr lang="zh-CN" altLang="en-US" dirty="0" smtClean="0"/>
              <a:t>质量低</a:t>
            </a:r>
            <a:endParaRPr lang="en-US" altLang="zh-CN" dirty="0" smtClean="0"/>
          </a:p>
          <a:p>
            <a:pPr lvl="1"/>
            <a:r>
              <a:rPr lang="zh-CN" altLang="en-US" dirty="0" smtClean="0"/>
              <a:t>实现复杂</a:t>
            </a:r>
            <a:endParaRPr lang="en-US" altLang="zh-CN" dirty="0" smtClean="0"/>
          </a:p>
          <a:p>
            <a:pPr lvl="1"/>
            <a:r>
              <a:rPr lang="zh-CN" altLang="en-US" dirty="0" smtClean="0"/>
              <a:t>频繁变更</a:t>
            </a:r>
            <a:endParaRPr lang="en-US" altLang="zh-CN" dirty="0" smtClean="0"/>
          </a:p>
          <a:p>
            <a:pPr lvl="1"/>
            <a:r>
              <a:rPr lang="zh-CN" altLang="en-US" dirty="0" smtClean="0"/>
              <a:t>难于验证 </a:t>
            </a:r>
            <a:r>
              <a:rPr lang="en-US" altLang="zh-CN" dirty="0" smtClean="0"/>
              <a:t>(</a:t>
            </a:r>
            <a:r>
              <a:rPr lang="zh-CN" altLang="en-US" dirty="0" smtClean="0"/>
              <a:t>测试</a:t>
            </a:r>
            <a:r>
              <a:rPr lang="en-US" altLang="zh-CN" dirty="0" smtClean="0"/>
              <a:t>)</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a:t>
            </a:fld>
            <a:endParaRPr lang="zh-CN" altLang="en-US" dirty="0"/>
          </a:p>
        </p:txBody>
      </p:sp>
      <p:pic>
        <p:nvPicPr>
          <p:cNvPr id="11" name="Picture 2" descr="http://www.clker.com/cliparts/k/Z/p/j/X/Q/long-tailed-animal-hi.png"/>
          <p:cNvPicPr>
            <a:picLocks noChangeAspect="1" noChangeArrowheads="1"/>
          </p:cNvPicPr>
          <p:nvPr/>
        </p:nvPicPr>
        <p:blipFill>
          <a:blip r:embed="rId2" cstate="print"/>
          <a:srcRect/>
          <a:stretch>
            <a:fillRect/>
          </a:stretch>
        </p:blipFill>
        <p:spPr bwMode="auto">
          <a:xfrm>
            <a:off x="5499067" y="4365107"/>
            <a:ext cx="4256999" cy="1844409"/>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需求的技术钝性</a:t>
            </a:r>
            <a:endParaRPr lang="zh-CN" altLang="en-US" dirty="0"/>
          </a:p>
        </p:txBody>
      </p:sp>
      <p:sp>
        <p:nvSpPr>
          <p:cNvPr id="3" name="Content Placeholder 2"/>
          <p:cNvSpPr>
            <a:spLocks noGrp="1"/>
          </p:cNvSpPr>
          <p:nvPr>
            <p:ph idx="1"/>
          </p:nvPr>
        </p:nvSpPr>
        <p:spPr>
          <a:xfrm>
            <a:off x="662528" y="4077074"/>
            <a:ext cx="5275139" cy="2016224"/>
          </a:xfrm>
        </p:spPr>
        <p:txBody>
          <a:bodyPr/>
          <a:lstStyle/>
          <a:p>
            <a:pPr>
              <a:buNone/>
            </a:pPr>
            <a:r>
              <a:rPr lang="zh-CN" altLang="en-US" sz="2900" dirty="0" smtClean="0"/>
              <a:t>优秀的需求工程师</a:t>
            </a:r>
            <a:endParaRPr lang="en-US" altLang="zh-CN" sz="2900" dirty="0" smtClean="0"/>
          </a:p>
          <a:p>
            <a:r>
              <a:rPr lang="zh-CN" altLang="en-US" sz="2900" dirty="0" smtClean="0"/>
              <a:t>用</a:t>
            </a:r>
            <a:r>
              <a:rPr lang="zh-CN" altLang="en-US" sz="2900" dirty="0" smtClean="0">
                <a:solidFill>
                  <a:srgbClr val="C00000"/>
                </a:solidFill>
              </a:rPr>
              <a:t>嘴巴、耳朵和手</a:t>
            </a:r>
            <a:endParaRPr lang="en-US" altLang="zh-CN" sz="2900" dirty="0" smtClean="0">
              <a:solidFill>
                <a:srgbClr val="C00000"/>
              </a:solidFill>
            </a:endParaRPr>
          </a:p>
          <a:p>
            <a:r>
              <a:rPr lang="zh-CN" altLang="en-US" sz="2900" dirty="0" smtClean="0">
                <a:solidFill>
                  <a:srgbClr val="FF0000"/>
                </a:solidFill>
              </a:rPr>
              <a:t>不</a:t>
            </a:r>
            <a:r>
              <a:rPr lang="zh-CN" altLang="en-US" sz="2900" dirty="0" smtClean="0"/>
              <a:t>用高新技术和工具</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13</a:t>
            </a:fld>
            <a:endParaRPr lang="zh-CN" altLang="en-US" dirty="0"/>
          </a:p>
        </p:txBody>
      </p:sp>
      <p:sp>
        <p:nvSpPr>
          <p:cNvPr id="5" name="Rectangle 4"/>
          <p:cNvSpPr/>
          <p:nvPr/>
        </p:nvSpPr>
        <p:spPr>
          <a:xfrm>
            <a:off x="1130575" y="1772815"/>
            <a:ext cx="7254806" cy="1008112"/>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r"/>
            <a:r>
              <a:rPr lang="en-US" altLang="zh-CN"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需求难</a:t>
            </a:r>
            <a:r>
              <a:rPr lang="en-US" altLang="zh-CN"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无法通过技术革新而得到解决。</a:t>
            </a:r>
            <a:endParaRPr lang="zh-CN" altLang="en-US" sz="2900" dirty="0">
              <a:solidFill>
                <a:srgbClr val="C00000"/>
              </a:solidFill>
              <a:ea typeface="文鼎CS长美黑" pitchFamily="49" charset="-122"/>
            </a:endParaRPr>
          </a:p>
        </p:txBody>
      </p:sp>
      <p:sp>
        <p:nvSpPr>
          <p:cNvPr id="41986" name="AutoShape 2" descr="data:image/jpeg;base64,/9j/4AAQSkZJRgABAQAAAQABAAD/2wCEAAkGBxAQEA8PEBAQFhAPEA8QFBAPEA8QDw8PFBQWFhURFBMYHCggGBolHBcUIjUhJikrOi4uFx81ODMsNyguLisBCgoKDg0OGxAQGzckICUsNCwsNDcsLCwyLS0sLCwsLCw1LCwsLCwsNSwsLCwtLCwsLCwsLiwsLCwvLCwsLCwsLP/AABEIAQMAwgMBEQACEQEDEQH/xAAcAAEAAQUBAQAAAAAAAAAAAAAABQEDBAYHAgj/xAA7EAACAQMABwUFCAEDBQAAAAAAAQIDBBEFBhIhMVFhE0FxgZEiIzKhsQdCUmJygsHRFDPC4RUWktLw/8QAGgEBAAIDAQAAAAAAAAAAAAAAAAIEAQMFBv/EADARAQACAQIFAQYHAAMBAAAAAAABAgMEEQUSITFBURMiYXHR4TKBkaGxwfAjMzQU/9oADAMBAAIRAxEAPwDuIAAAAAAAAAAAAAAAAAAAAAAAAAAAAAAAAAAAAAAAAAAAAAAAAAAAAAAAAAAAAAAAAAAAAAAAAAAAAAAAAAAAAAAAAAAAAAAAAAAFG8b2BpmsGvtOk3TtUqk1udRv3UX0x8f06lTJqojpXq7+j4HfJHNmnlj08/ZpN9rHeVm3O4qYf3YPs4rolHHzKtst7d5egw8P02KPdpH59f5YEbyqnlVaqfNVJp+uSHNPqszixzG01j9IS+jdb72g171zj+Ct7af7viXqbK5718qOfhOlyx+HafWOn2/ZvuruuNC6apz93Wf3JPMZv8ku/wAGXMWorfpPSXm9dwjLp/er71fX0+cNlLDkgAAAAAAAAAAAAAAAAAAAAOYa761uvKVtQlihF4nOL31pLis/g+vgc/Pn5vdr2eu4TwuMMRlyx709o9Pv/DTiq7oAAAEwN91S13cdmheSyuEa74rpU/8Ab15lzDqfF3nOJcG33yaePnH0+n6ejoUZJpNNNNZTW9Ncy88xMTHSVQwAAAAAAAAAAAAAAAAAGo/aHpx0KKt6bxVrpptPDhR4N+L4evIranJy15Y7y7fBdF7bL7W0e7X95+3f9HLTnPYAFudeEXhyinyckmZiJlCclK9Jl7TzwCe+6pgAAGy6qa31LRqlUzO3z8P36XWHT8pYxZ5p0ns5HEOF01Mc9Ol/5+f1dVs7unWhGrSkpQmsqS7/AOn0OjW0WjeHj8uK+K80vG0wvGWsAAAAAAAAAAAAAAAAa5rRqnSvfeKThXUVFT4xklnEZR5b+KNGXBF+vl09BxTJpfd23r6fSXMdMaGr2k9itBrPwzWXTn+mX8cShfHak7S9dpdZi1NebHP5eY/Jq+ltIPfCDwluclxb5Injp5lX1Wpn8NGv1GWIce0rtjpKdF5i8x74vg/6Zi2OLNmDVXwz07ejcLespxjOPCSTRSmNp2l6PHki9YtXtK4EwwLW1vZJDfq2vUHT7t68aM37ivJRab3QqPdGa8XhPy5G/T5OW23iXJ4vo4z4vaV/FX948x/cOtHReNAAAAAAAAAAAAAAAAACzd2tOtB06sIzhLjGaTTMTETG0p48l8duak7S5hrR9kqltVLCph732Fdtx8IVOK88+Jpth9HSxcSmemSPzj6OT6Z0VcWtTsrmjOnPfhTXxJd8ZLdJdU2a9pjutc1bxvWd2Lo/Rta5qwt6EHOrUeIwXfzbfckt7ZKOrVeYrG8t8uNXamjti1q1IzqbCqScE9mDm37Cb44xx3eBWz12u7vCMntNPv8AGVo0OmAY0pb34sk1TPVVSMMxLvOgrzt7a3rPjUpQk/1Y3/PJ1aW5qxLwGqxeyzXp6TLPJtAAAAAAAAAAAAAAAAAAAMTSWjaFzTdK4pQqU5cYzimvFcn1RiY37pVtNZ3rKD1d1OsdFyuLijtLtEsurLb7GlHe4xk9+M73nPBciMVivVuvlyZ9q+f5c21g0l/lXNWvv2ZyxFPupxWI/JZ8zmZL89pl7jRaf/58Fcfp3+flHkFpSTwm+QYmdoYKkTVt3pSMJbu3ahZ/6da5/BP025YOlg/64eM4p/67/wC8QnzaoAAAAAAAAAAAAAAAAABRvG9gQWlNb7K3ynVU5rdsUcVJZ5Np4XmzTfPSvl0dPwrU5u1do9Z6fdoGs2t9a8TpxXZ0M/AnmU8cNt/wvmU8ueb9PD0ug4Vj0088zzW9fT5NbNDqAGNe1cJR739CVYac1to2YikTV93rbMJRL6D1etOwtLai+NOjTi/1bKz88nTpG1Yh4jVZPaZrX9ZlIEmgAAAAAAAAAAAAAAAAabrHr5SouVK2Sq1FlOb/ANGD8vifh6lXJqYr0r1dzRcFvliL5vdj08z9GgaT05c3LzWrTa/Ans01+xbinbJa3eXpMGjwYI/467fHz+qOILSoADxVqKKbfBGYjdG1orG8oirWcm2+/wCXQ2xDn2yc07yopjZjmbDqNol3l7RptZpU32tXkoR3pPxlsrzZPFTmsra3UexwzPmekO9nQeRAAAAAAAAAAAAAAAAHNNetbHUlK0t5YpRzGpUi99R704J/h69/hxo58+/u1eq4TwyKRGbLHXxHp8fn/Hz7aQVHoAAAAtV7iMFmT8F3szETLXfJWkbyhru92nlvCXBcjfWuzm5c/NPVjOv6cyXKr+1hetVKrOFOnFynUkoxhFZlKT4JIbJe0iI3l37UPVhaPt9mWHcVcTqyXDP3aafKOX4tt95bx05Yed1uqnPffxHb/fFspsUwAAAAAAAAAAAAAADU/tB087aiqFN4rV01lcYUuEpdG+C8+RX1GTljaO8uzwfRe3ye0vHu1/ef93coOc9iAealSMVmTSXNtIzEb9kbWrWN7TswK2mqUeGZP8q3erNkYrSp31+KvbqwK+nZP4Uor1ZsjDHlUycRtP4ej3oHR1xpCt2VHfwc6ssuNOOeLfPkjbXHu5ufW8sbz3de1e+z21t1GU49pU76lVKTz0XBeRYikQ5GTU5MneW0R0XSSxsRxy2Vgls0c0rFloS1oV3c07elGs4uLnGCUsPjjG5PqY5Y33TnNea8sz0bBCSayuDJNaoAAAAAAAAAAAAAAADkf2gWdxC7nVrLNOq0qU474bEVuh0a3vHVs52oraL7y9nwfNhtp4pj7x3j+2sFd1mJf3ipR5yfBfyydKc0q+ozxij4tauaspvMm2+v8FmsRHZw8t7Xne0sSeTZCtZn6vat3mkajpWtJz2cbc21GlTT4Oc3w79299CURur5MkU7u66hauR0fbRovZdVtyqzjwnU6N78JYS8DdEbOdkvz23bSqhlBR1QLU6oGRo2vlyj5/3/AABngAAAAAAAAAAAAAAUckuLBssX1nTr05UqsVKE1hp/VPufUxasWjaWzFlvivF6TtMOSa26rVbKTlCM6tCTezKEXOae/wBiUY9/XvOfkwTWenZ67R8Vx5qb3na0d/j8vo53pOnWjJyrUqsNrh2tOpTWO5LaSJxXlhVyZ4y2md92HRoVKrxSpzm+VOEqj9Ipk4hovaI7ynNEak3lerThUo1KNKUvbrVYYVOHFvZe9vkscScVmVXJnx1iZ33l3jQkrGyoQtrdONOC4KFRuUu+UpY3yb7zfEbOVe02neWNb3G5GUV7/IA8SuQLFS6AztXpOU6ku6MUvNv/AIAngAAAAAAAAAAAAAROs+mY2dvOs0nL4KcXwlUaeE+m5t9EzXlvyV3W9DpZ1OaKeO8/Jy+z0fe6UqOpKTcdrfVqtqlD8sF05Io1pfLO71WXU6XQU5Yjr6R3n5/WW/aC0FSs9/a1p1MYcp1J7C/TTTwvmXceKKeXmNZrraifwxEfCP7TDuEbVFj3M6VSLhUhCcXxjOKlF+TDMTMdnmlGnFYpxjFcoRUV6IbEzM91uqkwwibj2HlcAI2V+oTcc8d6AvK/XMC3O/XMCxG6lUlGEE5Tk8KK3tsDfdDWHYUlF75v2ptcHJ9y6LgBnAAAAAAAAAAAAAA07XvRVW8q21GL2aUI1alSo96i/ZUUl3yxtFfNjm8xEdnX4bq8elx3yW62naIj9fsy6d1TpU4U6eFCEVFJdyRviIiNocvJktktN7T1lGXumlHvMoIf/vCk5ukpp1Fv2I75LyRjdLlnbfbo9vTdR8Kc3+1r6mUWVa6Xq530p/L+wJH/AKmmt+7xAjry9zwA1rSVB1GnlrDymnhoCc1d1fldRqLt5QcFHe4Kaec8VlcuYEtS1Cln3l23HlCjsv1cn9ANm0RoShar3Ufae51JPaqS8+5dFgCRAAAAAAAAAAAAAAAhr+v7yUW/hwsdGgOZa/3te1lGdFLs5z2ZbSbUcrc+mWQvbljdY0+KMtuWZafUrXV1KFJTbnVezGEPZW/i2+OEt5XjJa87Q69tHh0+Pns6TqxqnRsqaSSdSWHOo1vlLpyXQtVrs4mXJOS28pqVOKMtbDuryMVuAhLm+y+IGJO76gZWibGtdT2KUcpP2pvKpwXV8+gHTNC6Lha01Ti8t75TfGUufRdAM8AAAAAAAAAAAAAAAAAiNP6KnWi50JRjXSSTlnYml92WPqBq2l9CXE6DhcUVLbTTVHNXD9MmJjdKtprO8MTV7UaNjVVxOrKpVlRS2JwjFUNrG0k0973Y8upCmOK9lnUay+eNrJHSF/sGxUQN1pvqBD3Okm+8DJ0foW8uWuzoT2X9+a7OH/lLj5ZA2/Q32fxjiV1U23x7OlmNPwcuL8sAbnbW8KUVCnCMYR4RglGK8kBdAAAAAAAAAAAAAAAAAAAABCXr2pzfXHktwEHfW6ecgQdxouDfwoCtpoynCcZdnH2ZKXDk8gdPo1VOMZLhJJrwYHsAAAAAAAAAAAAAAABQAAAAAKSlhN8lkCDm9wEXdyAi7m6hTWZNLPDm/BAZFtJTSaXqBsmr9xudJ93tR8O9ATIAAAAAAAAAAAAAKgAAFAAAABYvZYhLrheoENWe4CJu5cuL3Jc3yAuayarRdtCpTjm4t8zbXGpF424+XFeHUDA0TUzFeAEzQk4SjNcYvP8AwBs0JqSTXBrIHoAAAAAAAAAAAAKgAAACgAABhaTnuivFgQ9xIDF0dT7S5pLui9t/t3r54A28DSL+x/xrhxisUquZw5L8UPJ/JoDPp70BM6Iq5i4/hfyf/wAwM8AAAAAAAAAAAAKgAAACgAABEaQq5m+m4CIuaoGXqtS2p1avJKmvF+0/9oGxgQ+tFBSoqffTnGS8G9lr5/ICLtpbgJLQ0/eNc4v5NATQACoAAAAAAAAAAAAAAFGAAsXdfYi33vcv7A1u6r8QIm7ugNy0LadjRhB/E/al+uXFeW5eQGcBGawy9w1+KUF88/wBC0uAEhoT/Vf6H9UBOgVAqAAAAAAAAAAAAAABRgUYEFpS6y3yW5Aa5e3AGRqpYOvV7ea93Re7P36vd6cfQDdsgMgRGscvYprnUz6J/wBgRkeAEjoL45v8q+oE0mB6QFQAAAAAAAAAAAAAUYFGwMW+rbMHze4DVb6vxAhJRnWqRpQ+KbwuS5t9EssDoVjawo04UofDBY6t98n1bywL+0BTaAiNPyz2S6yf0Awe4CR0Hxqfs/3AS6kB7TA9AVAAAAAAAAAAAADy2B4lICL0jJyeyu5fUCDvNHyYFNAWioVnOW9yi4p/hy0/4A2Tt0A7YCnagRml55lT/d/AFqNPIGfYQ2M/mx8s/wBgSEZgXYyAupgegAAAAAAAAAABRgeJAWKjYEdObjPMl7LXHk+oHqpKL70BH3M4rq+S3sD1b7eFtLAGSsgUeQMG5hNyTxuQGRb1V3gZkaseaArK5iuDy+SAzKUgL8WBcTA9AAAAAAAAAAFGB5kgLUogW5UgLMrWPJegFFbJcEvQB2ADsQHYgOwAO2XICn+JH8K9ALkLdLgl5IC7GAFyKA9oD2gKgAAAAAAAAAFMAUwBTZApsgNgCmwA7MB2YDYAbADYAbAFdgCqiBXAFQKgAAAAAAAAAAAAAoAAAAAAAAAqAAAAAAAAAAAAAAAAAAAAAAAAAAAAAAAAAAAAAAAAAD//2Q=="/>
          <p:cNvSpPr>
            <a:spLocks noChangeAspect="1" noChangeArrowheads="1"/>
          </p:cNvSpPr>
          <p:nvPr/>
        </p:nvSpPr>
        <p:spPr bwMode="auto">
          <a:xfrm>
            <a:off x="168542" y="-144463"/>
            <a:ext cx="330200" cy="304801"/>
          </a:xfrm>
          <a:prstGeom prst="rect">
            <a:avLst/>
          </a:prstGeom>
          <a:noFill/>
        </p:spPr>
        <p:txBody>
          <a:bodyPr vert="horz" wrap="square" lIns="95665" tIns="47832" rIns="95665" bIns="47832" numCol="1" anchor="t" anchorCtr="0" compatLnSpc="1">
            <a:prstTxWarp prst="textNoShape">
              <a:avLst/>
            </a:prstTxWarp>
          </a:bodyPr>
          <a:lstStyle/>
          <a:p>
            <a:endParaRPr lang="zh-CN" altLang="en-US"/>
          </a:p>
        </p:txBody>
      </p:sp>
      <p:pic>
        <p:nvPicPr>
          <p:cNvPr id="41988" name="Picture 4" descr="http://www.thimothy.com/wp-content/uploads/2013/04/02102011_Damien_hard_questions.jpg"/>
          <p:cNvPicPr>
            <a:picLocks noChangeAspect="1" noChangeArrowheads="1"/>
          </p:cNvPicPr>
          <p:nvPr/>
        </p:nvPicPr>
        <p:blipFill>
          <a:blip r:embed="rId2" cstate="print"/>
          <a:srcRect/>
          <a:stretch>
            <a:fillRect/>
          </a:stretch>
        </p:blipFill>
        <p:spPr bwMode="auto">
          <a:xfrm>
            <a:off x="7917329" y="3927314"/>
            <a:ext cx="1988671" cy="2447595"/>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提纲</a:t>
            </a:r>
            <a:endParaRPr lang="zh-CN" altLang="en-US" dirty="0"/>
          </a:p>
        </p:txBody>
      </p:sp>
      <p:sp>
        <p:nvSpPr>
          <p:cNvPr id="3" name="Content Placeholder 2"/>
          <p:cNvSpPr>
            <a:spLocks noGrp="1"/>
          </p:cNvSpPr>
          <p:nvPr>
            <p:ph idx="1"/>
          </p:nvPr>
        </p:nvSpPr>
        <p:spPr>
          <a:xfrm>
            <a:off x="613964" y="1124744"/>
            <a:ext cx="8667750" cy="5256585"/>
          </a:xfrm>
        </p:spPr>
        <p:txBody>
          <a:bodyPr anchor="ctr"/>
          <a:lstStyle/>
          <a:p>
            <a:r>
              <a:rPr lang="zh-CN" altLang="en-US" sz="2900" dirty="0" smtClean="0"/>
              <a:t>软件需求：</a:t>
            </a:r>
            <a:r>
              <a:rPr lang="zh-CN" altLang="en-US" sz="2700" dirty="0" smtClean="0"/>
              <a:t>分类、特征、“需求不足”定律</a:t>
            </a:r>
            <a:endParaRPr lang="en-US" altLang="zh-CN" sz="2700" dirty="0" smtClean="0"/>
          </a:p>
          <a:p>
            <a:r>
              <a:rPr lang="zh-CN" altLang="en-US" sz="2900" dirty="0" smtClean="0"/>
              <a:t>需求过程，用户与需求</a:t>
            </a:r>
            <a:endParaRPr lang="en-US" altLang="zh-CN" sz="2900" dirty="0" smtClean="0"/>
          </a:p>
          <a:p>
            <a:r>
              <a:rPr lang="zh-CN" altLang="en-US" sz="2900" dirty="0" smtClean="0"/>
              <a:t>需求前奏：</a:t>
            </a:r>
            <a:r>
              <a:rPr lang="zh-CN" altLang="en-US" sz="2700" dirty="0" smtClean="0"/>
              <a:t>可行性分析、愿景定义</a:t>
            </a:r>
            <a:endParaRPr lang="en-US" altLang="zh-CN" sz="2700" dirty="0" smtClean="0"/>
          </a:p>
          <a:p>
            <a:r>
              <a:rPr lang="zh-CN" altLang="en-US" sz="2900" dirty="0" smtClean="0"/>
              <a:t>需求获取：</a:t>
            </a:r>
            <a:r>
              <a:rPr lang="zh-CN" altLang="en-US" sz="2700" dirty="0" smtClean="0"/>
              <a:t>常用策略、方法与最佳实践</a:t>
            </a:r>
            <a:endParaRPr lang="en-US" altLang="zh-CN" sz="2700" dirty="0" smtClean="0"/>
          </a:p>
          <a:p>
            <a:r>
              <a:rPr lang="zh-CN" altLang="en-US" sz="2900" dirty="0" smtClean="0"/>
              <a:t>需求分析：</a:t>
            </a:r>
            <a:r>
              <a:rPr lang="zh-CN" altLang="en-US" sz="2700" dirty="0" smtClean="0"/>
              <a:t>分簇、依赖分析、优先级定义</a:t>
            </a:r>
            <a:endParaRPr lang="en-US" altLang="zh-CN" sz="2700" dirty="0" smtClean="0"/>
          </a:p>
          <a:p>
            <a:r>
              <a:rPr lang="zh-CN" altLang="en-US" sz="2900" dirty="0" smtClean="0"/>
              <a:t>需求描述：</a:t>
            </a:r>
            <a:r>
              <a:rPr lang="zh-CN" altLang="en-US" sz="2700" dirty="0" smtClean="0"/>
              <a:t>高质量需求的基本要求、</a:t>
            </a:r>
            <a:r>
              <a:rPr lang="en-US" altLang="zh-CN" sz="2700" dirty="0" smtClean="0"/>
              <a:t>IEEE</a:t>
            </a:r>
            <a:r>
              <a:rPr lang="zh-CN" altLang="en-US" sz="2700" dirty="0" smtClean="0"/>
              <a:t>需求模板</a:t>
            </a:r>
            <a:endParaRPr lang="en-US" altLang="zh-CN" sz="2700" dirty="0" smtClean="0"/>
          </a:p>
          <a:p>
            <a:r>
              <a:rPr lang="zh-CN" altLang="en-US" sz="2900" dirty="0" smtClean="0"/>
              <a:t>需求确认：</a:t>
            </a:r>
            <a:r>
              <a:rPr lang="zh-CN" altLang="en-US" sz="2700" dirty="0" smtClean="0"/>
              <a:t>用户的作用、原型法、审查法</a:t>
            </a:r>
            <a:endParaRPr lang="en-US" altLang="zh-CN" sz="2700" dirty="0" smtClean="0"/>
          </a:p>
          <a:p>
            <a:r>
              <a:rPr lang="zh-CN" altLang="en-US" sz="2900" b="1" dirty="0" smtClean="0">
                <a:solidFill>
                  <a:srgbClr val="FF0000"/>
                </a:solidFill>
              </a:rPr>
              <a:t>实践：写需求</a:t>
            </a:r>
            <a:endParaRPr lang="zh-CN" altLang="en-US" sz="2900" b="1" dirty="0">
              <a:solidFill>
                <a:srgbClr val="FF0000"/>
              </a:solidFill>
            </a:endParaRPr>
          </a:p>
        </p:txBody>
      </p:sp>
      <p:sp>
        <p:nvSpPr>
          <p:cNvPr id="4" name="Up Arrow 3"/>
          <p:cNvSpPr/>
          <p:nvPr/>
        </p:nvSpPr>
        <p:spPr>
          <a:xfrm rot="16200000">
            <a:off x="8096272" y="2071678"/>
            <a:ext cx="785818" cy="121444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需求工程（</a:t>
            </a:r>
            <a:r>
              <a:rPr lang="en-US" altLang="zh-CN" dirty="0" smtClean="0"/>
              <a:t>RE</a:t>
            </a:r>
            <a:r>
              <a:rPr lang="zh-CN" altLang="en-US" dirty="0" smtClean="0"/>
              <a:t>）</a:t>
            </a:r>
            <a:endParaRPr lang="zh-CN" altLang="en-US" dirty="0"/>
          </a:p>
        </p:txBody>
      </p:sp>
      <p:sp>
        <p:nvSpPr>
          <p:cNvPr id="3" name="Content Placeholder 2"/>
          <p:cNvSpPr>
            <a:spLocks noGrp="1"/>
          </p:cNvSpPr>
          <p:nvPr>
            <p:ph idx="1"/>
          </p:nvPr>
        </p:nvSpPr>
        <p:spPr/>
        <p:txBody>
          <a:bodyPr/>
          <a:lstStyle/>
          <a:p>
            <a:r>
              <a:rPr lang="zh-CN" altLang="en-US" dirty="0" smtClean="0"/>
              <a:t>需求工程（</a:t>
            </a:r>
            <a:r>
              <a:rPr lang="en-US" altLang="zh-CN" dirty="0" smtClean="0"/>
              <a:t>RE</a:t>
            </a:r>
            <a:r>
              <a:rPr lang="zh-CN" altLang="en-US" dirty="0" smtClean="0"/>
              <a:t>）</a:t>
            </a:r>
            <a:endParaRPr lang="en-US" altLang="zh-CN" dirty="0" smtClean="0"/>
          </a:p>
          <a:p>
            <a:pPr lvl="1"/>
            <a:r>
              <a:rPr lang="zh-CN" altLang="en-US" sz="2800" dirty="0" smtClean="0"/>
              <a:t>所有旨在获得、分析、描述或管理目标软件的亟待实现的需求的活动的统称</a:t>
            </a:r>
            <a:endParaRPr lang="en-US" altLang="zh-CN" sz="2800" dirty="0" smtClean="0"/>
          </a:p>
          <a:p>
            <a:r>
              <a:rPr lang="zh-CN" altLang="en-US" sz="2800" dirty="0" smtClean="0"/>
              <a:t>包括：</a:t>
            </a:r>
            <a:endParaRPr lang="en-US" altLang="zh-CN" sz="2800" dirty="0" smtClean="0"/>
          </a:p>
          <a:p>
            <a:pPr lvl="1"/>
            <a:r>
              <a:rPr lang="zh-CN" altLang="en-US" sz="2800" dirty="0" smtClean="0">
                <a:solidFill>
                  <a:srgbClr val="0000FF"/>
                </a:solidFill>
              </a:rPr>
              <a:t>需求前奏</a:t>
            </a:r>
            <a:endParaRPr lang="en-US" altLang="zh-CN" sz="2800" dirty="0" smtClean="0">
              <a:solidFill>
                <a:srgbClr val="0000FF"/>
              </a:solidFill>
            </a:endParaRPr>
          </a:p>
          <a:p>
            <a:pPr lvl="2"/>
            <a:r>
              <a:rPr lang="zh-CN" altLang="en-US" sz="2400" dirty="0" smtClean="0"/>
              <a:t>问题定义、可行性分析、愿景声明、关注点分离 </a:t>
            </a:r>
            <a:endParaRPr lang="en-US" altLang="zh-CN" sz="2400" dirty="0" smtClean="0"/>
          </a:p>
          <a:p>
            <a:pPr lvl="1"/>
            <a:r>
              <a:rPr lang="zh-CN" altLang="en-US" sz="2800" dirty="0" smtClean="0">
                <a:solidFill>
                  <a:srgbClr val="0000FF"/>
                </a:solidFill>
              </a:rPr>
              <a:t>需求过程</a:t>
            </a:r>
            <a:endParaRPr lang="en-US" altLang="zh-CN" sz="2800" dirty="0" smtClean="0">
              <a:solidFill>
                <a:srgbClr val="0000FF"/>
              </a:solidFill>
            </a:endParaRPr>
          </a:p>
          <a:p>
            <a:pPr lvl="2"/>
            <a:r>
              <a:rPr lang="zh-CN" altLang="en-US" sz="2400" dirty="0" smtClean="0"/>
              <a:t>获取、分析、描述和确认软件需求</a:t>
            </a:r>
            <a:endParaRPr lang="en-US" altLang="zh-CN" sz="2400" dirty="0" smtClean="0"/>
          </a:p>
          <a:p>
            <a:pPr lvl="1"/>
            <a:r>
              <a:rPr lang="zh-CN" altLang="en-US" sz="2800" dirty="0" smtClean="0">
                <a:solidFill>
                  <a:srgbClr val="0000FF"/>
                </a:solidFill>
              </a:rPr>
              <a:t>需求管理</a:t>
            </a:r>
            <a:endParaRPr lang="en-US" altLang="zh-CN" sz="2800" dirty="0" smtClean="0">
              <a:solidFill>
                <a:srgbClr val="0000FF"/>
              </a:solidFill>
            </a:endParaRPr>
          </a:p>
          <a:p>
            <a:pPr lvl="2"/>
            <a:r>
              <a:rPr lang="zh-CN" altLang="en-US" sz="2400" dirty="0" smtClean="0"/>
              <a:t>需求变更管理、追溯关系管理、需求基线</a:t>
            </a:r>
            <a:r>
              <a:rPr lang="en-US" altLang="zh-CN" sz="2400" dirty="0" smtClean="0"/>
              <a:t/>
            </a:r>
            <a:br>
              <a:rPr lang="en-US" altLang="zh-CN" sz="2400" dirty="0" smtClean="0"/>
            </a:br>
            <a:r>
              <a:rPr lang="zh-CN" altLang="en-US" sz="2400" dirty="0" smtClean="0"/>
              <a:t>和遴选、版本化需求管理等</a:t>
            </a:r>
            <a:endParaRPr lang="zh-CN" altLang="en-US" sz="24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15</a:t>
            </a:fld>
            <a:endParaRPr lang="zh-CN" altLang="en-US" dirty="0"/>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20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40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down)">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需求过程框架</a:t>
            </a:r>
            <a:endParaRPr lang="zh-CN" altLang="en-US" dirty="0"/>
          </a:p>
        </p:txBody>
      </p:sp>
      <p:sp>
        <p:nvSpPr>
          <p:cNvPr id="3" name="Content Placeholder 2"/>
          <p:cNvSpPr>
            <a:spLocks noGrp="1"/>
          </p:cNvSpPr>
          <p:nvPr>
            <p:ph idx="1"/>
          </p:nvPr>
        </p:nvSpPr>
        <p:spPr>
          <a:xfrm>
            <a:off x="613964" y="1268766"/>
            <a:ext cx="8667750" cy="1080121"/>
          </a:xfrm>
        </p:spPr>
        <p:txBody>
          <a:bodyPr/>
          <a:lstStyle/>
          <a:p>
            <a:r>
              <a:rPr lang="zh-CN" altLang="en-US" sz="2700" dirty="0" smtClean="0"/>
              <a:t>包括：需求获取、分析、描述和确认</a:t>
            </a:r>
            <a:endParaRPr lang="en-US" altLang="zh-CN" sz="2700" dirty="0" smtClean="0"/>
          </a:p>
          <a:p>
            <a:r>
              <a:rPr lang="zh-CN" altLang="en-US" sz="2700" dirty="0" smtClean="0"/>
              <a:t>以需求管理为核心</a:t>
            </a:r>
            <a:endParaRPr lang="zh-CN" altLang="en-US" sz="27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16</a:t>
            </a:fld>
            <a:endParaRPr lang="zh-CN" altLang="en-US" dirty="0"/>
          </a:p>
        </p:txBody>
      </p:sp>
      <p:grpSp>
        <p:nvGrpSpPr>
          <p:cNvPr id="5" name="Group 1"/>
          <p:cNvGrpSpPr>
            <a:grpSpLocks/>
          </p:cNvGrpSpPr>
          <p:nvPr/>
        </p:nvGrpSpPr>
        <p:grpSpPr bwMode="auto">
          <a:xfrm>
            <a:off x="2847541" y="3019156"/>
            <a:ext cx="1313209" cy="866444"/>
            <a:chOff x="914405" y="380999"/>
            <a:chExt cx="2012751" cy="1308288"/>
          </a:xfrm>
        </p:grpSpPr>
        <p:sp>
          <p:nvSpPr>
            <p:cNvPr id="25" name="Rounded Rectangle 2"/>
            <p:cNvSpPr/>
            <p:nvPr/>
          </p:nvSpPr>
          <p:spPr>
            <a:xfrm>
              <a:off x="914405" y="380999"/>
              <a:ext cx="2012751" cy="1308288"/>
            </a:xfrm>
            <a:prstGeom prst="roundRect">
              <a:avLst/>
            </a:prstGeom>
            <a:solidFill>
              <a:schemeClr val="accent5">
                <a:lumMod val="5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pPr fontAlgn="auto">
                <a:spcBef>
                  <a:spcPts val="0"/>
                </a:spcBef>
                <a:spcAft>
                  <a:spcPts val="0"/>
                </a:spcAft>
                <a:defRPr/>
              </a:pPr>
              <a:endParaRPr lang="en-US" sz="2500" dirty="0">
                <a:solidFill>
                  <a:schemeClr val="bg1"/>
                </a:solidFill>
                <a:latin typeface="方正精楷简体" pitchFamily="2" charset="-122"/>
                <a:ea typeface="方正精楷简体" pitchFamily="2" charset="-122"/>
              </a:endParaRPr>
            </a:p>
          </p:txBody>
        </p:sp>
        <p:sp>
          <p:nvSpPr>
            <p:cNvPr id="26" name="Rounded Rectangle 4"/>
            <p:cNvSpPr/>
            <p:nvPr/>
          </p:nvSpPr>
          <p:spPr>
            <a:xfrm>
              <a:off x="977899" y="444508"/>
              <a:ext cx="1885764" cy="1181270"/>
            </a:xfrm>
            <a:prstGeom prst="rect">
              <a:avLst/>
            </a:prstGeom>
          </p:spPr>
          <p:style>
            <a:lnRef idx="0">
              <a:scrgbClr r="0" g="0" b="0"/>
            </a:lnRef>
            <a:fillRef idx="0">
              <a:scrgbClr r="0" g="0" b="0"/>
            </a:fillRef>
            <a:effectRef idx="0">
              <a:scrgbClr r="0" g="0" b="0"/>
            </a:effectRef>
            <a:fontRef idx="minor">
              <a:schemeClr val="lt1"/>
            </a:fontRef>
          </p:style>
          <p:txBody>
            <a:bodyPr lIns="121920" tIns="121920" rIns="121920" bIns="121920" spcCol="1270" anchor="ctr"/>
            <a:lstStyle/>
            <a:p>
              <a:pPr algn="ctr" defTabSz="1488115" fontAlgn="auto">
                <a:lnSpc>
                  <a:spcPct val="90000"/>
                </a:lnSpc>
                <a:spcAft>
                  <a:spcPct val="35000"/>
                </a:spcAft>
                <a:defRPr/>
              </a:pPr>
              <a:r>
                <a:rPr lang="zh-CN" altLang="en-US" sz="2500" dirty="0">
                  <a:solidFill>
                    <a:schemeClr val="bg1"/>
                  </a:solidFill>
                  <a:latin typeface="方正精楷简体" pitchFamily="2" charset="-122"/>
                  <a:ea typeface="方正精楷简体" pitchFamily="2" charset="-122"/>
                </a:rPr>
                <a:t>需求获取</a:t>
              </a:r>
              <a:endParaRPr lang="en-US" sz="2500" dirty="0">
                <a:solidFill>
                  <a:schemeClr val="bg1"/>
                </a:solidFill>
                <a:latin typeface="方正精楷简体" pitchFamily="2" charset="-122"/>
                <a:ea typeface="方正精楷简体" pitchFamily="2" charset="-122"/>
              </a:endParaRPr>
            </a:p>
          </p:txBody>
        </p:sp>
      </p:grpSp>
      <p:grpSp>
        <p:nvGrpSpPr>
          <p:cNvPr id="6" name="Group 4"/>
          <p:cNvGrpSpPr>
            <a:grpSpLocks/>
          </p:cNvGrpSpPr>
          <p:nvPr/>
        </p:nvGrpSpPr>
        <p:grpSpPr bwMode="auto">
          <a:xfrm>
            <a:off x="5511246" y="3019156"/>
            <a:ext cx="1313209" cy="866444"/>
            <a:chOff x="5029201" y="457207"/>
            <a:chExt cx="2012751" cy="1308288"/>
          </a:xfrm>
        </p:grpSpPr>
        <p:sp>
          <p:nvSpPr>
            <p:cNvPr id="23" name="Rounded Rectangle 22"/>
            <p:cNvSpPr/>
            <p:nvPr/>
          </p:nvSpPr>
          <p:spPr>
            <a:xfrm>
              <a:off x="5029201" y="457207"/>
              <a:ext cx="2012751" cy="1308288"/>
            </a:xfrm>
            <a:prstGeom prst="roundRect">
              <a:avLst/>
            </a:prstGeom>
            <a:solidFill>
              <a:srgbClr val="333300"/>
            </a:solidFill>
          </p:spPr>
          <p:style>
            <a:lnRef idx="2">
              <a:schemeClr val="lt1">
                <a:hueOff val="0"/>
                <a:satOff val="0"/>
                <a:lumOff val="0"/>
                <a:alphaOff val="0"/>
              </a:schemeClr>
            </a:lnRef>
            <a:fillRef idx="1">
              <a:schemeClr val="accent5">
                <a:hueOff val="-3311292"/>
                <a:satOff val="13270"/>
                <a:lumOff val="2876"/>
                <a:alphaOff val="0"/>
              </a:schemeClr>
            </a:fillRef>
            <a:effectRef idx="0">
              <a:schemeClr val="accent5">
                <a:hueOff val="-3311292"/>
                <a:satOff val="13270"/>
                <a:lumOff val="2876"/>
                <a:alphaOff val="0"/>
              </a:schemeClr>
            </a:effectRef>
            <a:fontRef idx="minor">
              <a:schemeClr val="lt1"/>
            </a:fontRef>
          </p:style>
        </p:sp>
        <p:sp>
          <p:nvSpPr>
            <p:cNvPr id="24" name="Rounded Rectangle 4"/>
            <p:cNvSpPr/>
            <p:nvPr/>
          </p:nvSpPr>
          <p:spPr>
            <a:xfrm>
              <a:off x="5092695" y="520716"/>
              <a:ext cx="1885764" cy="1181270"/>
            </a:xfrm>
            <a:prstGeom prst="rect">
              <a:avLst/>
            </a:prstGeom>
          </p:spPr>
          <p:style>
            <a:lnRef idx="0">
              <a:scrgbClr r="0" g="0" b="0"/>
            </a:lnRef>
            <a:fillRef idx="0">
              <a:scrgbClr r="0" g="0" b="0"/>
            </a:fillRef>
            <a:effectRef idx="0">
              <a:scrgbClr r="0" g="0" b="0"/>
            </a:effectRef>
            <a:fontRef idx="minor">
              <a:schemeClr val="lt1"/>
            </a:fontRef>
          </p:style>
          <p:txBody>
            <a:bodyPr lIns="121920" tIns="121920" rIns="121920" bIns="121920" spcCol="1270" anchor="ctr"/>
            <a:lstStyle/>
            <a:p>
              <a:pPr algn="ctr" defTabSz="1488115" fontAlgn="auto">
                <a:lnSpc>
                  <a:spcPct val="90000"/>
                </a:lnSpc>
                <a:spcAft>
                  <a:spcPct val="35000"/>
                </a:spcAft>
                <a:defRPr/>
              </a:pPr>
              <a:r>
                <a:rPr lang="zh-CN" altLang="en-US" sz="2500" dirty="0">
                  <a:solidFill>
                    <a:schemeClr val="bg1"/>
                  </a:solidFill>
                  <a:latin typeface="方正精楷简体" pitchFamily="2" charset="-122"/>
                  <a:ea typeface="方正精楷简体" pitchFamily="2" charset="-122"/>
                </a:rPr>
                <a:t>需求分析</a:t>
              </a:r>
              <a:endParaRPr lang="en-US" sz="2500" dirty="0">
                <a:solidFill>
                  <a:schemeClr val="bg1"/>
                </a:solidFill>
                <a:latin typeface="方正精楷简体" pitchFamily="2" charset="-122"/>
                <a:ea typeface="方正精楷简体" pitchFamily="2" charset="-122"/>
              </a:endParaRPr>
            </a:p>
          </p:txBody>
        </p:sp>
      </p:grpSp>
      <p:grpSp>
        <p:nvGrpSpPr>
          <p:cNvPr id="7" name="Group 5"/>
          <p:cNvGrpSpPr>
            <a:grpSpLocks/>
          </p:cNvGrpSpPr>
          <p:nvPr/>
        </p:nvGrpSpPr>
        <p:grpSpPr bwMode="auto">
          <a:xfrm>
            <a:off x="5511246" y="5088527"/>
            <a:ext cx="1313209" cy="866444"/>
            <a:chOff x="4648197" y="4191005"/>
            <a:chExt cx="2012751" cy="1308288"/>
          </a:xfrm>
        </p:grpSpPr>
        <p:sp>
          <p:nvSpPr>
            <p:cNvPr id="21" name="Rounded Rectangle 20"/>
            <p:cNvSpPr/>
            <p:nvPr/>
          </p:nvSpPr>
          <p:spPr>
            <a:xfrm>
              <a:off x="4648197" y="4191005"/>
              <a:ext cx="2012751" cy="1308288"/>
            </a:xfrm>
            <a:prstGeom prst="roundRect">
              <a:avLst/>
            </a:prstGeom>
            <a:solidFill>
              <a:srgbClr val="3B09B9"/>
            </a:solidFill>
          </p:spPr>
          <p:style>
            <a:lnRef idx="2">
              <a:schemeClr val="lt1">
                <a:hueOff val="0"/>
                <a:satOff val="0"/>
                <a:lumOff val="0"/>
                <a:alphaOff val="0"/>
              </a:schemeClr>
            </a:lnRef>
            <a:fillRef idx="1">
              <a:schemeClr val="accent5">
                <a:hueOff val="-6622584"/>
                <a:satOff val="26541"/>
                <a:lumOff val="5752"/>
                <a:alphaOff val="0"/>
              </a:schemeClr>
            </a:fillRef>
            <a:effectRef idx="0">
              <a:schemeClr val="accent5">
                <a:hueOff val="-6622584"/>
                <a:satOff val="26541"/>
                <a:lumOff val="5752"/>
                <a:alphaOff val="0"/>
              </a:schemeClr>
            </a:effectRef>
            <a:fontRef idx="minor">
              <a:schemeClr val="lt1"/>
            </a:fontRef>
          </p:style>
        </p:sp>
        <p:sp>
          <p:nvSpPr>
            <p:cNvPr id="22" name="Rounded Rectangle 6"/>
            <p:cNvSpPr/>
            <p:nvPr/>
          </p:nvSpPr>
          <p:spPr>
            <a:xfrm>
              <a:off x="4711691" y="4254514"/>
              <a:ext cx="1885764" cy="1181270"/>
            </a:xfrm>
            <a:prstGeom prst="rect">
              <a:avLst/>
            </a:prstGeom>
          </p:spPr>
          <p:style>
            <a:lnRef idx="0">
              <a:scrgbClr r="0" g="0" b="0"/>
            </a:lnRef>
            <a:fillRef idx="0">
              <a:scrgbClr r="0" g="0" b="0"/>
            </a:fillRef>
            <a:effectRef idx="0">
              <a:scrgbClr r="0" g="0" b="0"/>
            </a:effectRef>
            <a:fontRef idx="minor">
              <a:schemeClr val="lt1"/>
            </a:fontRef>
          </p:style>
          <p:txBody>
            <a:bodyPr lIns="121920" tIns="121920" rIns="121920" bIns="121920" spcCol="1270" anchor="ctr"/>
            <a:lstStyle/>
            <a:p>
              <a:pPr algn="ctr" defTabSz="1488115" fontAlgn="auto">
                <a:lnSpc>
                  <a:spcPct val="90000"/>
                </a:lnSpc>
                <a:spcAft>
                  <a:spcPct val="35000"/>
                </a:spcAft>
                <a:defRPr/>
              </a:pPr>
              <a:r>
                <a:rPr lang="zh-CN" altLang="en-US" sz="2500" dirty="0">
                  <a:solidFill>
                    <a:schemeClr val="bg1"/>
                  </a:solidFill>
                  <a:latin typeface="方正精楷简体" pitchFamily="2" charset="-122"/>
                  <a:ea typeface="方正精楷简体" pitchFamily="2" charset="-122"/>
                </a:rPr>
                <a:t>需求描述</a:t>
              </a:r>
              <a:endParaRPr lang="en-US" sz="2500" dirty="0">
                <a:solidFill>
                  <a:schemeClr val="bg1"/>
                </a:solidFill>
                <a:latin typeface="方正精楷简体" pitchFamily="2" charset="-122"/>
                <a:ea typeface="方正精楷简体" pitchFamily="2" charset="-122"/>
              </a:endParaRPr>
            </a:p>
          </p:txBody>
        </p:sp>
      </p:grpSp>
      <p:grpSp>
        <p:nvGrpSpPr>
          <p:cNvPr id="8" name="Group 6"/>
          <p:cNvGrpSpPr>
            <a:grpSpLocks/>
          </p:cNvGrpSpPr>
          <p:nvPr/>
        </p:nvGrpSpPr>
        <p:grpSpPr bwMode="auto">
          <a:xfrm>
            <a:off x="2876538" y="5038055"/>
            <a:ext cx="1313209" cy="866444"/>
            <a:chOff x="914397" y="3962404"/>
            <a:chExt cx="2012751" cy="1308288"/>
          </a:xfrm>
        </p:grpSpPr>
        <p:sp>
          <p:nvSpPr>
            <p:cNvPr id="19" name="Rounded Rectangle 18"/>
            <p:cNvSpPr/>
            <p:nvPr/>
          </p:nvSpPr>
          <p:spPr>
            <a:xfrm>
              <a:off x="914397" y="3962404"/>
              <a:ext cx="2012751" cy="1308288"/>
            </a:xfrm>
            <a:prstGeom prst="roundRect">
              <a:avLst/>
            </a:prstGeom>
            <a:solidFill>
              <a:srgbClr val="002060"/>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20" name="Rounded Rectangle 8"/>
            <p:cNvSpPr/>
            <p:nvPr/>
          </p:nvSpPr>
          <p:spPr>
            <a:xfrm>
              <a:off x="977891" y="4025913"/>
              <a:ext cx="1885764" cy="1181270"/>
            </a:xfrm>
            <a:prstGeom prst="rect">
              <a:avLst/>
            </a:prstGeom>
          </p:spPr>
          <p:style>
            <a:lnRef idx="0">
              <a:scrgbClr r="0" g="0" b="0"/>
            </a:lnRef>
            <a:fillRef idx="0">
              <a:scrgbClr r="0" g="0" b="0"/>
            </a:fillRef>
            <a:effectRef idx="0">
              <a:scrgbClr r="0" g="0" b="0"/>
            </a:effectRef>
            <a:fontRef idx="minor">
              <a:schemeClr val="lt1"/>
            </a:fontRef>
          </p:style>
          <p:txBody>
            <a:bodyPr lIns="121920" tIns="121920" rIns="121920" bIns="121920" spcCol="1270" anchor="ctr"/>
            <a:lstStyle/>
            <a:p>
              <a:pPr algn="ctr" defTabSz="1488115" fontAlgn="auto">
                <a:lnSpc>
                  <a:spcPct val="90000"/>
                </a:lnSpc>
                <a:spcAft>
                  <a:spcPct val="35000"/>
                </a:spcAft>
                <a:defRPr/>
              </a:pPr>
              <a:r>
                <a:rPr lang="zh-CN" altLang="en-US" sz="2500" dirty="0">
                  <a:solidFill>
                    <a:schemeClr val="bg1"/>
                  </a:solidFill>
                  <a:latin typeface="方正精楷简体" pitchFamily="2" charset="-122"/>
                  <a:ea typeface="方正精楷简体" pitchFamily="2" charset="-122"/>
                </a:rPr>
                <a:t>需</a:t>
              </a:r>
              <a:r>
                <a:rPr lang="zh-CN" altLang="en-US" sz="2500" dirty="0" smtClean="0">
                  <a:solidFill>
                    <a:schemeClr val="bg1"/>
                  </a:solidFill>
                  <a:latin typeface="方正精楷简体" pitchFamily="2" charset="-122"/>
                  <a:ea typeface="方正精楷简体" pitchFamily="2" charset="-122"/>
                </a:rPr>
                <a:t>求确</a:t>
              </a:r>
              <a:r>
                <a:rPr lang="zh-CN" altLang="en-US" sz="2500" dirty="0">
                  <a:solidFill>
                    <a:schemeClr val="bg1"/>
                  </a:solidFill>
                  <a:latin typeface="方正精楷简体" pitchFamily="2" charset="-122"/>
                  <a:ea typeface="方正精楷简体" pitchFamily="2" charset="-122"/>
                </a:rPr>
                <a:t>认</a:t>
              </a:r>
              <a:endParaRPr lang="en-US" sz="2500" dirty="0">
                <a:solidFill>
                  <a:schemeClr val="bg1"/>
                </a:solidFill>
                <a:latin typeface="方正精楷简体" pitchFamily="2" charset="-122"/>
                <a:ea typeface="方正精楷简体" pitchFamily="2" charset="-122"/>
              </a:endParaRPr>
            </a:p>
          </p:txBody>
        </p:sp>
      </p:grpSp>
      <p:sp>
        <p:nvSpPr>
          <p:cNvPr id="10" name="Curved Down Arrow 9"/>
          <p:cNvSpPr/>
          <p:nvPr/>
        </p:nvSpPr>
        <p:spPr>
          <a:xfrm>
            <a:off x="3692630" y="2564906"/>
            <a:ext cx="2237013" cy="454252"/>
          </a:xfrm>
          <a:prstGeom prst="curvedDown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anchor="ctr"/>
          <a:lstStyle/>
          <a:p>
            <a:pPr algn="ctr" fontAlgn="auto">
              <a:spcBef>
                <a:spcPts val="0"/>
              </a:spcBef>
              <a:spcAft>
                <a:spcPts val="0"/>
              </a:spcAft>
              <a:defRPr/>
            </a:pPr>
            <a:endParaRPr lang="en-US" sz="2500" dirty="0">
              <a:solidFill>
                <a:schemeClr val="tx1"/>
              </a:solidFill>
              <a:latin typeface="方正精楷简体" pitchFamily="2" charset="-122"/>
              <a:ea typeface="方正精楷简体" pitchFamily="2" charset="-122"/>
            </a:endParaRPr>
          </a:p>
        </p:txBody>
      </p:sp>
      <p:sp>
        <p:nvSpPr>
          <p:cNvPr id="11" name="Curved Left Arrow 10"/>
          <p:cNvSpPr/>
          <p:nvPr/>
        </p:nvSpPr>
        <p:spPr>
          <a:xfrm>
            <a:off x="6824450" y="3624827"/>
            <a:ext cx="546825" cy="1766537"/>
          </a:xfrm>
          <a:prstGeom prst="curvedLeftArrow">
            <a:avLst/>
          </a:prstGeom>
          <a:solidFill>
            <a:srgbClr val="3B933B"/>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anchor="ctr"/>
          <a:lstStyle/>
          <a:p>
            <a:pPr algn="ctr" fontAlgn="auto">
              <a:spcBef>
                <a:spcPts val="0"/>
              </a:spcBef>
              <a:spcAft>
                <a:spcPts val="0"/>
              </a:spcAft>
              <a:defRPr/>
            </a:pPr>
            <a:endParaRPr lang="en-US" sz="2500" dirty="0">
              <a:solidFill>
                <a:schemeClr val="tx1"/>
              </a:solidFill>
              <a:latin typeface="方正精楷简体" pitchFamily="2" charset="-122"/>
              <a:ea typeface="方正精楷简体" pitchFamily="2" charset="-122"/>
            </a:endParaRPr>
          </a:p>
        </p:txBody>
      </p:sp>
      <p:sp>
        <p:nvSpPr>
          <p:cNvPr id="12" name="Curved Down Arrow 11"/>
          <p:cNvSpPr/>
          <p:nvPr/>
        </p:nvSpPr>
        <p:spPr>
          <a:xfrm rot="10800000">
            <a:off x="3642918" y="5946562"/>
            <a:ext cx="2237013" cy="555198"/>
          </a:xfrm>
          <a:prstGeom prst="curvedDownArrow">
            <a:avLst/>
          </a:prstGeom>
          <a:solidFill>
            <a:srgbClr val="75F99E"/>
          </a:solidFill>
          <a:ln>
            <a:solidFill>
              <a:srgbClr val="75F99E"/>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anchor="ctr"/>
          <a:lstStyle/>
          <a:p>
            <a:pPr algn="ctr" fontAlgn="auto">
              <a:spcBef>
                <a:spcPts val="0"/>
              </a:spcBef>
              <a:spcAft>
                <a:spcPts val="0"/>
              </a:spcAft>
              <a:defRPr/>
            </a:pPr>
            <a:endParaRPr lang="en-US" sz="2500" dirty="0">
              <a:solidFill>
                <a:schemeClr val="tx1"/>
              </a:solidFill>
              <a:latin typeface="方正精楷简体" pitchFamily="2" charset="-122"/>
              <a:ea typeface="方正精楷简体" pitchFamily="2" charset="-122"/>
            </a:endParaRPr>
          </a:p>
        </p:txBody>
      </p:sp>
      <p:sp>
        <p:nvSpPr>
          <p:cNvPr id="13" name="Curved Left Arrow 12"/>
          <p:cNvSpPr/>
          <p:nvPr/>
        </p:nvSpPr>
        <p:spPr>
          <a:xfrm rot="10800000">
            <a:off x="2300710" y="3523883"/>
            <a:ext cx="546825" cy="1766537"/>
          </a:xfrm>
          <a:prstGeom prst="curvedLeft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anchor="ctr"/>
          <a:lstStyle/>
          <a:p>
            <a:pPr algn="ctr" fontAlgn="auto">
              <a:spcBef>
                <a:spcPts val="0"/>
              </a:spcBef>
              <a:spcAft>
                <a:spcPts val="0"/>
              </a:spcAft>
              <a:defRPr/>
            </a:pPr>
            <a:endParaRPr lang="en-US" sz="2500" dirty="0">
              <a:solidFill>
                <a:schemeClr val="tx1"/>
              </a:solidFill>
              <a:latin typeface="方正精楷简体" pitchFamily="2" charset="-122"/>
              <a:ea typeface="方正精楷简体" pitchFamily="2" charset="-122"/>
            </a:endParaRPr>
          </a:p>
        </p:txBody>
      </p:sp>
      <p:cxnSp>
        <p:nvCxnSpPr>
          <p:cNvPr id="14" name="Straight Arrow Connector 13"/>
          <p:cNvCxnSpPr/>
          <p:nvPr/>
        </p:nvCxnSpPr>
        <p:spPr>
          <a:xfrm rot="10800000">
            <a:off x="3504071" y="3885727"/>
            <a:ext cx="785092" cy="193353"/>
          </a:xfrm>
          <a:prstGeom prst="straightConnector1">
            <a:avLst/>
          </a:prstGeom>
          <a:ln w="76200">
            <a:solidFill>
              <a:srgbClr val="FF6699"/>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23" idx="2"/>
          </p:cNvCxnSpPr>
          <p:nvPr/>
        </p:nvCxnSpPr>
        <p:spPr>
          <a:xfrm flipV="1">
            <a:off x="5432524" y="3885727"/>
            <a:ext cx="735380" cy="193353"/>
          </a:xfrm>
          <a:prstGeom prst="straightConnector1">
            <a:avLst/>
          </a:prstGeom>
          <a:ln w="76200">
            <a:solidFill>
              <a:srgbClr val="FF6699"/>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9" idx="0"/>
          </p:cNvCxnSpPr>
          <p:nvPr/>
        </p:nvCxnSpPr>
        <p:spPr>
          <a:xfrm rot="10800000" flipV="1">
            <a:off x="3533209" y="4785695"/>
            <a:ext cx="706251" cy="252361"/>
          </a:xfrm>
          <a:prstGeom prst="straightConnector1">
            <a:avLst/>
          </a:prstGeom>
          <a:ln w="76200">
            <a:solidFill>
              <a:srgbClr val="FF6699"/>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21" idx="0"/>
          </p:cNvCxnSpPr>
          <p:nvPr/>
        </p:nvCxnSpPr>
        <p:spPr>
          <a:xfrm>
            <a:off x="5432524" y="4785697"/>
            <a:ext cx="735380" cy="302836"/>
          </a:xfrm>
          <a:prstGeom prst="straightConnector1">
            <a:avLst/>
          </a:prstGeom>
          <a:ln w="76200">
            <a:solidFill>
              <a:srgbClr val="FF6699"/>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215036" y="4069661"/>
            <a:ext cx="1317385" cy="763939"/>
          </a:xfrm>
          <a:prstGeom prst="rect">
            <a:avLst/>
          </a:prstGeom>
          <a:solidFill>
            <a:srgbClr val="C00000"/>
          </a:solidFill>
          <a:ln>
            <a:solidFill>
              <a:srgbClr val="FF00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anchor="ctr"/>
          <a:lstStyle/>
          <a:p>
            <a:pPr algn="ctr" fontAlgn="auto">
              <a:spcBef>
                <a:spcPts val="0"/>
              </a:spcBef>
              <a:spcAft>
                <a:spcPts val="0"/>
              </a:spcAft>
              <a:defRPr/>
            </a:pPr>
            <a:r>
              <a:rPr lang="zh-CN" altLang="en-US" sz="2500" dirty="0">
                <a:solidFill>
                  <a:schemeClr val="bg1"/>
                </a:solidFill>
                <a:latin typeface="方正精楷简体" pitchFamily="2" charset="-122"/>
                <a:ea typeface="方正精楷简体" pitchFamily="2" charset="-122"/>
              </a:rPr>
              <a:t>需</a:t>
            </a:r>
            <a:r>
              <a:rPr lang="zh-CN" altLang="en-US" sz="2500" dirty="0" smtClean="0">
                <a:solidFill>
                  <a:schemeClr val="bg1"/>
                </a:solidFill>
                <a:latin typeface="方正精楷简体" pitchFamily="2" charset="-122"/>
                <a:ea typeface="方正精楷简体" pitchFamily="2" charset="-122"/>
              </a:rPr>
              <a:t>求</a:t>
            </a:r>
            <a:r>
              <a:rPr lang="en-US" altLang="zh-CN" sz="2500" dirty="0" smtClean="0">
                <a:solidFill>
                  <a:schemeClr val="bg1"/>
                </a:solidFill>
                <a:latin typeface="方正精楷简体" pitchFamily="2" charset="-122"/>
                <a:ea typeface="方正精楷简体" pitchFamily="2" charset="-122"/>
              </a:rPr>
              <a:t/>
            </a:r>
            <a:br>
              <a:rPr lang="en-US" altLang="zh-CN" sz="2500" dirty="0" smtClean="0">
                <a:solidFill>
                  <a:schemeClr val="bg1"/>
                </a:solidFill>
                <a:latin typeface="方正精楷简体" pitchFamily="2" charset="-122"/>
                <a:ea typeface="方正精楷简体" pitchFamily="2" charset="-122"/>
              </a:rPr>
            </a:br>
            <a:r>
              <a:rPr lang="zh-CN" altLang="en-US" sz="2500" dirty="0" smtClean="0">
                <a:solidFill>
                  <a:schemeClr val="bg1"/>
                </a:solidFill>
                <a:latin typeface="方正精楷简体" pitchFamily="2" charset="-122"/>
                <a:ea typeface="方正精楷简体" pitchFamily="2" charset="-122"/>
              </a:rPr>
              <a:t>管</a:t>
            </a:r>
            <a:r>
              <a:rPr lang="zh-CN" altLang="en-US" sz="2500" dirty="0">
                <a:solidFill>
                  <a:schemeClr val="bg1"/>
                </a:solidFill>
                <a:latin typeface="方正精楷简体" pitchFamily="2" charset="-122"/>
                <a:ea typeface="方正精楷简体" pitchFamily="2" charset="-122"/>
              </a:rPr>
              <a:t>理</a:t>
            </a:r>
            <a:endParaRPr lang="en-US" sz="2500" dirty="0">
              <a:solidFill>
                <a:schemeClr val="bg1"/>
              </a:solidFill>
              <a:latin typeface="方正精楷简体" pitchFamily="2" charset="-122"/>
              <a:ea typeface="方正精楷简体" pitchFamily="2" charset="-122"/>
            </a:endParaRPr>
          </a:p>
        </p:txBody>
      </p:sp>
      <p:sp>
        <p:nvSpPr>
          <p:cNvPr id="27" name="Rounded Rectangular Callout 26"/>
          <p:cNvSpPr/>
          <p:nvPr/>
        </p:nvSpPr>
        <p:spPr>
          <a:xfrm>
            <a:off x="622459" y="2492897"/>
            <a:ext cx="2146300" cy="762000"/>
          </a:xfrm>
          <a:prstGeom prst="wedgeRoundRectCallout">
            <a:avLst>
              <a:gd name="adj1" fmla="val 46999"/>
              <a:gd name="adj2" fmla="val 73409"/>
              <a:gd name="adj3" fmla="val 16667"/>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dirty="0" smtClean="0">
                <a:solidFill>
                  <a:schemeClr val="tx1"/>
                </a:solidFill>
                <a:latin typeface="方正特雅宋简" pitchFamily="2" charset="-122"/>
                <a:ea typeface="方正特雅宋简" pitchFamily="2" charset="-122"/>
              </a:rPr>
              <a:t>理解待解问题并获取软件需求</a:t>
            </a:r>
            <a:endParaRPr lang="en-US" dirty="0">
              <a:solidFill>
                <a:schemeClr val="tx1"/>
              </a:solidFill>
              <a:latin typeface="方正特雅宋简" pitchFamily="2" charset="-122"/>
              <a:ea typeface="方正特雅宋简" pitchFamily="2" charset="-122"/>
            </a:endParaRPr>
          </a:p>
        </p:txBody>
      </p:sp>
      <p:sp>
        <p:nvSpPr>
          <p:cNvPr id="28" name="Rounded Rectangular Callout 27"/>
          <p:cNvSpPr/>
          <p:nvPr/>
        </p:nvSpPr>
        <p:spPr>
          <a:xfrm>
            <a:off x="6747204" y="2060850"/>
            <a:ext cx="2496276" cy="762000"/>
          </a:xfrm>
          <a:prstGeom prst="wedgeRoundRectCallout">
            <a:avLst>
              <a:gd name="adj1" fmla="val -47407"/>
              <a:gd name="adj2" fmla="val 97046"/>
              <a:gd name="adj3" fmla="val 16667"/>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dirty="0" smtClean="0">
                <a:solidFill>
                  <a:schemeClr val="tx1"/>
                </a:solidFill>
                <a:latin typeface="方正特雅宋简" pitchFamily="2" charset="-122"/>
                <a:ea typeface="方正特雅宋简" pitchFamily="2" charset="-122"/>
              </a:rPr>
              <a:t>需求分类</a:t>
            </a:r>
            <a:r>
              <a:rPr lang="en-US" altLang="zh-CN" dirty="0" smtClean="0">
                <a:solidFill>
                  <a:schemeClr val="tx1"/>
                </a:solidFill>
                <a:latin typeface="方正特雅宋简" pitchFamily="2" charset="-122"/>
                <a:ea typeface="方正特雅宋简" pitchFamily="2" charset="-122"/>
              </a:rPr>
              <a:t>, </a:t>
            </a:r>
            <a:r>
              <a:rPr lang="zh-CN" altLang="en-US" dirty="0" smtClean="0">
                <a:solidFill>
                  <a:schemeClr val="tx1"/>
                </a:solidFill>
                <a:latin typeface="方正特雅宋简" pitchFamily="2" charset="-122"/>
                <a:ea typeface="方正特雅宋简" pitchFamily="2" charset="-122"/>
              </a:rPr>
              <a:t>优先级定义</a:t>
            </a:r>
            <a:r>
              <a:rPr lang="en-US" altLang="zh-CN" dirty="0" smtClean="0">
                <a:solidFill>
                  <a:schemeClr val="tx1"/>
                </a:solidFill>
                <a:latin typeface="方正特雅宋简" pitchFamily="2" charset="-122"/>
                <a:ea typeface="方正特雅宋简" pitchFamily="2" charset="-122"/>
              </a:rPr>
              <a:t>, </a:t>
            </a:r>
            <a:r>
              <a:rPr lang="zh-CN" altLang="en-US" dirty="0" smtClean="0">
                <a:solidFill>
                  <a:schemeClr val="tx1"/>
                </a:solidFill>
                <a:latin typeface="方正特雅宋简" pitchFamily="2" charset="-122"/>
                <a:ea typeface="方正特雅宋简" pitchFamily="2" charset="-122"/>
              </a:rPr>
              <a:t>质量控制等</a:t>
            </a:r>
            <a:endParaRPr lang="en-US" dirty="0">
              <a:solidFill>
                <a:schemeClr val="tx1"/>
              </a:solidFill>
              <a:latin typeface="方正特雅宋简" pitchFamily="2" charset="-122"/>
              <a:ea typeface="方正特雅宋简" pitchFamily="2" charset="-122"/>
            </a:endParaRPr>
          </a:p>
        </p:txBody>
      </p:sp>
      <p:sp>
        <p:nvSpPr>
          <p:cNvPr id="29" name="Rounded Rectangular Callout 28"/>
          <p:cNvSpPr/>
          <p:nvPr/>
        </p:nvSpPr>
        <p:spPr>
          <a:xfrm>
            <a:off x="6981230" y="5733259"/>
            <a:ext cx="2146300" cy="762000"/>
          </a:xfrm>
          <a:prstGeom prst="wedgeRoundRectCallout">
            <a:avLst>
              <a:gd name="adj1" fmla="val -62174"/>
              <a:gd name="adj2" fmla="val -72152"/>
              <a:gd name="adj3" fmla="val 16667"/>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dirty="0" smtClean="0">
                <a:solidFill>
                  <a:schemeClr val="tx1"/>
                </a:solidFill>
                <a:latin typeface="方正特雅宋简" pitchFamily="2" charset="-122"/>
                <a:ea typeface="方正特雅宋简" pitchFamily="2" charset="-122"/>
              </a:rPr>
              <a:t>文档化需求</a:t>
            </a:r>
            <a:r>
              <a:rPr lang="en-US" altLang="zh-CN" dirty="0" smtClean="0">
                <a:solidFill>
                  <a:schemeClr val="tx1"/>
                </a:solidFill>
                <a:latin typeface="方正特雅宋简" pitchFamily="2" charset="-122"/>
                <a:ea typeface="方正特雅宋简" pitchFamily="2" charset="-122"/>
              </a:rPr>
              <a:t>,  </a:t>
            </a:r>
            <a:br>
              <a:rPr lang="en-US" altLang="zh-CN" dirty="0" smtClean="0">
                <a:solidFill>
                  <a:schemeClr val="tx1"/>
                </a:solidFill>
                <a:latin typeface="方正特雅宋简" pitchFamily="2" charset="-122"/>
                <a:ea typeface="方正特雅宋简" pitchFamily="2" charset="-122"/>
              </a:rPr>
            </a:br>
            <a:r>
              <a:rPr lang="zh-CN" altLang="en-US" dirty="0" smtClean="0">
                <a:solidFill>
                  <a:schemeClr val="tx1"/>
                </a:solidFill>
                <a:latin typeface="方正特雅宋简" pitchFamily="2" charset="-122"/>
                <a:ea typeface="方正特雅宋简" pitchFamily="2" charset="-122"/>
              </a:rPr>
              <a:t>生成需求文档</a:t>
            </a:r>
            <a:endParaRPr lang="en-US" dirty="0">
              <a:solidFill>
                <a:schemeClr val="tx1"/>
              </a:solidFill>
              <a:latin typeface="方正特雅宋简" pitchFamily="2" charset="-122"/>
              <a:ea typeface="方正特雅宋简" pitchFamily="2" charset="-122"/>
            </a:endParaRPr>
          </a:p>
        </p:txBody>
      </p:sp>
      <p:sp>
        <p:nvSpPr>
          <p:cNvPr id="30" name="Rounded Rectangular Callout 29"/>
          <p:cNvSpPr/>
          <p:nvPr/>
        </p:nvSpPr>
        <p:spPr>
          <a:xfrm>
            <a:off x="1090512" y="5949282"/>
            <a:ext cx="2146300" cy="762000"/>
          </a:xfrm>
          <a:prstGeom prst="wedgeRoundRectCallout">
            <a:avLst>
              <a:gd name="adj1" fmla="val 35152"/>
              <a:gd name="adj2" fmla="val -86056"/>
              <a:gd name="adj3" fmla="val 16667"/>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dirty="0" smtClean="0">
                <a:solidFill>
                  <a:schemeClr val="tx1"/>
                </a:solidFill>
                <a:latin typeface="方正特雅宋简" pitchFamily="2" charset="-122"/>
                <a:ea typeface="方正特雅宋简" pitchFamily="2" charset="-122"/>
              </a:rPr>
              <a:t>确认需求正确性 </a:t>
            </a:r>
            <a:r>
              <a:rPr lang="en-US" altLang="zh-CN" dirty="0" smtClean="0">
                <a:solidFill>
                  <a:schemeClr val="tx1"/>
                </a:solidFill>
                <a:latin typeface="方正特雅宋简" pitchFamily="2" charset="-122"/>
                <a:ea typeface="方正特雅宋简" pitchFamily="2" charset="-122"/>
              </a:rPr>
              <a:t>--- </a:t>
            </a:r>
            <a:r>
              <a:rPr lang="zh-CN" altLang="en-US" dirty="0" smtClean="0">
                <a:solidFill>
                  <a:schemeClr val="tx1"/>
                </a:solidFill>
                <a:latin typeface="方正特雅宋简" pitchFamily="2" charset="-122"/>
                <a:ea typeface="方正特雅宋简" pitchFamily="2" charset="-122"/>
              </a:rPr>
              <a:t>从用户视角</a:t>
            </a:r>
            <a:endParaRPr lang="en-US" dirty="0">
              <a:solidFill>
                <a:schemeClr val="tx1"/>
              </a:solidFill>
              <a:latin typeface="方正特雅宋简" pitchFamily="2" charset="-122"/>
              <a:ea typeface="方正特雅宋简" pitchFamily="2"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20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30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200"/>
                                        <p:tgtEl>
                                          <p:spTgt spid="6"/>
                                        </p:tgtEl>
                                      </p:cBhvr>
                                    </p:animEffect>
                                  </p:childTnLst>
                                </p:cTn>
                              </p:par>
                              <p:par>
                                <p:cTn id="14" presetID="3" presetClass="entr" presetSubtype="10" fill="hold" grpId="0" nodeType="withEffect">
                                  <p:stCondLst>
                                    <p:cond delay="40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
                                        <p:tgtEl>
                                          <p:spTgt spid="11"/>
                                        </p:tgtEl>
                                      </p:cBhvr>
                                    </p:animEffect>
                                  </p:childTnLst>
                                </p:cTn>
                              </p:par>
                              <p:par>
                                <p:cTn id="17" presetID="3" presetClass="entr" presetSubtype="1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100"/>
                                        <p:tgtEl>
                                          <p:spTgt spid="7"/>
                                        </p:tgtEl>
                                      </p:cBhvr>
                                    </p:animEffect>
                                  </p:childTnLst>
                                </p:cTn>
                              </p:par>
                              <p:par>
                                <p:cTn id="20" presetID="3" presetClass="entr" presetSubtype="10" fill="hold" grpId="0" nodeType="withEffect">
                                  <p:stCondLst>
                                    <p:cond delay="40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nodeType="withEffect">
                                  <p:stCondLst>
                                    <p:cond delay="60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3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linds(horizontal)">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linds(horizontal)">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animEffect transition="in" filter="wipe(down)">
                                      <p:cBhvr>
                                        <p:cTn id="53" dur="500"/>
                                        <p:tgtEl>
                                          <p:spTgt spid="3">
                                            <p:txEl>
                                              <p:pRg st="1" end="1"/>
                                            </p:txEl>
                                          </p:spTgt>
                                        </p:tgtEl>
                                      </p:cBhvr>
                                    </p:animEffect>
                                  </p:childTnLst>
                                </p:cTn>
                              </p:par>
                              <p:par>
                                <p:cTn id="54" presetID="8" presetClass="entr" presetSubtype="16" fill="hold" grpId="0" nodeType="withEffect">
                                  <p:stCondLst>
                                    <p:cond delay="200"/>
                                  </p:stCondLst>
                                  <p:childTnLst>
                                    <p:set>
                                      <p:cBhvr>
                                        <p:cTn id="55" dur="1" fill="hold">
                                          <p:stCondLst>
                                            <p:cond delay="0"/>
                                          </p:stCondLst>
                                        </p:cTn>
                                        <p:tgtEl>
                                          <p:spTgt spid="18"/>
                                        </p:tgtEl>
                                        <p:attrNameLst>
                                          <p:attrName>style.visibility</p:attrName>
                                        </p:attrNameLst>
                                      </p:cBhvr>
                                      <p:to>
                                        <p:strVal val="visible"/>
                                      </p:to>
                                    </p:set>
                                    <p:animEffect transition="in" filter="diamond(in)">
                                      <p:cBhvr>
                                        <p:cTn id="56" dur="1000"/>
                                        <p:tgtEl>
                                          <p:spTgt spid="18"/>
                                        </p:tgtEl>
                                      </p:cBhvr>
                                    </p:animEffect>
                                  </p:childTnLst>
                                </p:cTn>
                              </p:par>
                              <p:par>
                                <p:cTn id="57" presetID="8" presetClass="entr" presetSubtype="16" fill="hold" nodeType="withEffect">
                                  <p:stCondLst>
                                    <p:cond delay="200"/>
                                  </p:stCondLst>
                                  <p:childTnLst>
                                    <p:set>
                                      <p:cBhvr>
                                        <p:cTn id="58" dur="1" fill="hold">
                                          <p:stCondLst>
                                            <p:cond delay="0"/>
                                          </p:stCondLst>
                                        </p:cTn>
                                        <p:tgtEl>
                                          <p:spTgt spid="14"/>
                                        </p:tgtEl>
                                        <p:attrNameLst>
                                          <p:attrName>style.visibility</p:attrName>
                                        </p:attrNameLst>
                                      </p:cBhvr>
                                      <p:to>
                                        <p:strVal val="visible"/>
                                      </p:to>
                                    </p:set>
                                    <p:animEffect transition="in" filter="diamond(in)">
                                      <p:cBhvr>
                                        <p:cTn id="59" dur="1000"/>
                                        <p:tgtEl>
                                          <p:spTgt spid="14"/>
                                        </p:tgtEl>
                                      </p:cBhvr>
                                    </p:animEffect>
                                  </p:childTnLst>
                                </p:cTn>
                              </p:par>
                              <p:par>
                                <p:cTn id="60" presetID="8" presetClass="entr" presetSubtype="16" fill="hold" nodeType="withEffect">
                                  <p:stCondLst>
                                    <p:cond delay="200"/>
                                  </p:stCondLst>
                                  <p:childTnLst>
                                    <p:set>
                                      <p:cBhvr>
                                        <p:cTn id="61" dur="1" fill="hold">
                                          <p:stCondLst>
                                            <p:cond delay="0"/>
                                          </p:stCondLst>
                                        </p:cTn>
                                        <p:tgtEl>
                                          <p:spTgt spid="15"/>
                                        </p:tgtEl>
                                        <p:attrNameLst>
                                          <p:attrName>style.visibility</p:attrName>
                                        </p:attrNameLst>
                                      </p:cBhvr>
                                      <p:to>
                                        <p:strVal val="visible"/>
                                      </p:to>
                                    </p:set>
                                    <p:animEffect transition="in" filter="diamond(in)">
                                      <p:cBhvr>
                                        <p:cTn id="62" dur="1000"/>
                                        <p:tgtEl>
                                          <p:spTgt spid="15"/>
                                        </p:tgtEl>
                                      </p:cBhvr>
                                    </p:animEffect>
                                  </p:childTnLst>
                                </p:cTn>
                              </p:par>
                              <p:par>
                                <p:cTn id="63" presetID="8" presetClass="entr" presetSubtype="16" fill="hold" nodeType="withEffect">
                                  <p:stCondLst>
                                    <p:cond delay="200"/>
                                  </p:stCondLst>
                                  <p:childTnLst>
                                    <p:set>
                                      <p:cBhvr>
                                        <p:cTn id="64" dur="1" fill="hold">
                                          <p:stCondLst>
                                            <p:cond delay="0"/>
                                          </p:stCondLst>
                                        </p:cTn>
                                        <p:tgtEl>
                                          <p:spTgt spid="17"/>
                                        </p:tgtEl>
                                        <p:attrNameLst>
                                          <p:attrName>style.visibility</p:attrName>
                                        </p:attrNameLst>
                                      </p:cBhvr>
                                      <p:to>
                                        <p:strVal val="visible"/>
                                      </p:to>
                                    </p:set>
                                    <p:animEffect transition="in" filter="diamond(in)">
                                      <p:cBhvr>
                                        <p:cTn id="65" dur="1000"/>
                                        <p:tgtEl>
                                          <p:spTgt spid="17"/>
                                        </p:tgtEl>
                                      </p:cBhvr>
                                    </p:animEffect>
                                  </p:childTnLst>
                                </p:cTn>
                              </p:par>
                              <p:par>
                                <p:cTn id="66" presetID="8" presetClass="entr" presetSubtype="16" fill="hold" nodeType="withEffect">
                                  <p:stCondLst>
                                    <p:cond delay="200"/>
                                  </p:stCondLst>
                                  <p:childTnLst>
                                    <p:set>
                                      <p:cBhvr>
                                        <p:cTn id="67" dur="1" fill="hold">
                                          <p:stCondLst>
                                            <p:cond delay="0"/>
                                          </p:stCondLst>
                                        </p:cTn>
                                        <p:tgtEl>
                                          <p:spTgt spid="16"/>
                                        </p:tgtEl>
                                        <p:attrNameLst>
                                          <p:attrName>style.visibility</p:attrName>
                                        </p:attrNameLst>
                                      </p:cBhvr>
                                      <p:to>
                                        <p:strVal val="visible"/>
                                      </p:to>
                                    </p:set>
                                    <p:animEffect transition="in" filter="diamond(in)">
                                      <p:cBhvr>
                                        <p:cTn id="6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8" grpId="0" animBg="1"/>
      <p:bldP spid="27" grpId="0" animBg="1"/>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74558" y="1876765"/>
            <a:ext cx="8112901" cy="1624246"/>
          </a:xfrm>
        </p:spPr>
        <p:txBody>
          <a:bodyPr/>
          <a:lstStyle/>
          <a:p>
            <a:r>
              <a:rPr lang="zh-CN" altLang="en-US" dirty="0" smtClean="0"/>
              <a:t>在开发一个产品之前，首先要确定它是可以开发的，然后还要预估它的开发成本和时间，但最重要的是确定我们确实需要它。</a:t>
            </a:r>
            <a:endParaRPr lang="zh-CN" altLang="en-US" dirty="0"/>
          </a:p>
        </p:txBody>
      </p:sp>
      <p:sp>
        <p:nvSpPr>
          <p:cNvPr id="4" name="Slide Number Placeholder 3"/>
          <p:cNvSpPr>
            <a:spLocks noGrp="1"/>
          </p:cNvSpPr>
          <p:nvPr>
            <p:ph type="sldNum" sz="quarter" idx="4"/>
          </p:nvPr>
        </p:nvSpPr>
        <p:spPr>
          <a:xfrm>
            <a:off x="9281715" y="6453196"/>
            <a:ext cx="624286" cy="365125"/>
          </a:xfrm>
        </p:spPr>
        <p:txBody>
          <a:bodyPr/>
          <a:lstStyle/>
          <a:p>
            <a:fld id="{64FEA357-1A1C-4E1E-9A53-504063E4F462}" type="slidenum">
              <a:rPr lang="zh-CN" altLang="en-US" smtClean="0"/>
              <a:pPr/>
              <a:t>17</a:t>
            </a:fld>
            <a:endParaRPr lang="zh-CN" altLang="en-US" dirty="0"/>
          </a:p>
        </p:txBody>
      </p:sp>
      <p:sp>
        <p:nvSpPr>
          <p:cNvPr id="7" name="Rectangle 6"/>
          <p:cNvSpPr/>
          <p:nvPr/>
        </p:nvSpPr>
        <p:spPr>
          <a:xfrm>
            <a:off x="896558" y="1268764"/>
            <a:ext cx="1885970" cy="604430"/>
          </a:xfrm>
          <a:prstGeom prst="rect">
            <a:avLst/>
          </a:prstGeom>
        </p:spPr>
        <p:txBody>
          <a:bodyPr wrap="none" lIns="95665" tIns="47832" rIns="95665" bIns="47832">
            <a:spAutoFit/>
          </a:bodyPr>
          <a:lstStyle/>
          <a:p>
            <a:r>
              <a:rPr lang="zh-CN" altLang="en-US" sz="3300" dirty="0" smtClean="0">
                <a:solidFill>
                  <a:srgbClr val="C00000"/>
                </a:solidFill>
                <a:ea typeface="文鼎CS长美黑" pitchFamily="49" charset="-122"/>
              </a:rPr>
              <a:t>工程常识</a:t>
            </a:r>
            <a:endParaRPr lang="zh-CN" altLang="en-US" sz="3300" dirty="0">
              <a:solidFill>
                <a:srgbClr val="C00000"/>
              </a:solidFill>
              <a:ea typeface="文鼎CS长美黑" pitchFamily="49" charset="-122"/>
            </a:endParaRPr>
          </a:p>
        </p:txBody>
      </p:sp>
      <p:sp>
        <p:nvSpPr>
          <p:cNvPr id="8" name="TextBox 7"/>
          <p:cNvSpPr txBox="1"/>
          <p:nvPr/>
        </p:nvSpPr>
        <p:spPr>
          <a:xfrm>
            <a:off x="506507" y="4437116"/>
            <a:ext cx="8892988" cy="1958646"/>
          </a:xfrm>
          <a:prstGeom prst="rect">
            <a:avLst/>
          </a:prstGeom>
          <a:noFill/>
        </p:spPr>
        <p:txBody>
          <a:bodyPr wrap="square" lIns="95665" tIns="47832" rIns="95665" bIns="47832" rtlCol="0">
            <a:spAutoFit/>
          </a:bodyPr>
          <a:lstStyle/>
          <a:p>
            <a:pPr marL="478323" indent="-478323">
              <a:buSzPct val="80000"/>
              <a:buFont typeface="+mj-ea"/>
              <a:buAutoNum type="circleNumDbPlain"/>
            </a:pPr>
            <a:r>
              <a:rPr lang="zh-CN" altLang="en-US" sz="2500" dirty="0" smtClean="0">
                <a:solidFill>
                  <a:srgbClr val="002060"/>
                </a:solidFill>
                <a:ea typeface="文鼎CS长美黑" pitchFamily="49" charset="-122"/>
              </a:rPr>
              <a:t>“是否可以开发？”  </a:t>
            </a:r>
            <a:r>
              <a:rPr lang="en-US" altLang="zh-CN" sz="2500" dirty="0" smtClean="0">
                <a:solidFill>
                  <a:srgbClr val="002060"/>
                </a:solidFill>
                <a:ea typeface="文鼎CS长美黑" pitchFamily="49" charset="-122"/>
                <a:sym typeface="Wingdings" pitchFamily="2" charset="2"/>
              </a:rPr>
              <a:t> </a:t>
            </a:r>
            <a:r>
              <a:rPr lang="zh-CN" altLang="en-US" sz="2500" dirty="0" smtClean="0">
                <a:solidFill>
                  <a:srgbClr val="002060"/>
                </a:solidFill>
                <a:ea typeface="文鼎CS长美黑" pitchFamily="49" charset="-122"/>
                <a:sym typeface="Wingdings" pitchFamily="2" charset="2"/>
              </a:rPr>
              <a:t>需求前奏决策</a:t>
            </a:r>
            <a:endParaRPr lang="en-US" altLang="zh-CN" sz="2500" dirty="0" smtClean="0">
              <a:solidFill>
                <a:srgbClr val="002060"/>
              </a:solidFill>
              <a:ea typeface="文鼎CS长美黑" pitchFamily="49" charset="-122"/>
              <a:sym typeface="Wingdings" pitchFamily="2" charset="2"/>
            </a:endParaRPr>
          </a:p>
          <a:p>
            <a:pPr marL="478323" indent="-478323">
              <a:buSzPct val="80000"/>
              <a:buFont typeface="+mj-ea"/>
              <a:buAutoNum type="circleNumDbPlain"/>
            </a:pPr>
            <a:endParaRPr lang="en-US" altLang="zh-CN" sz="2500" dirty="0" smtClean="0">
              <a:solidFill>
                <a:srgbClr val="002060"/>
              </a:solidFill>
              <a:ea typeface="文鼎CS长美黑" pitchFamily="49" charset="-122"/>
              <a:sym typeface="Wingdings" pitchFamily="2" charset="2"/>
            </a:endParaRPr>
          </a:p>
          <a:p>
            <a:pPr marL="478323" indent="-478323">
              <a:buSzPct val="80000"/>
              <a:buFont typeface="+mj-ea"/>
              <a:buAutoNum type="circleNumDbPlain"/>
            </a:pPr>
            <a:r>
              <a:rPr lang="zh-CN" altLang="en-US" sz="2500" dirty="0" smtClean="0">
                <a:solidFill>
                  <a:srgbClr val="002060"/>
                </a:solidFill>
                <a:ea typeface="文鼎CS长美黑" pitchFamily="49" charset="-122"/>
                <a:sym typeface="Wingdings" pitchFamily="2" charset="2"/>
              </a:rPr>
              <a:t>预估开发成本和时间  </a:t>
            </a:r>
            <a:r>
              <a:rPr lang="en-US" altLang="zh-CN" sz="2500" dirty="0" smtClean="0">
                <a:solidFill>
                  <a:srgbClr val="002060"/>
                </a:solidFill>
                <a:ea typeface="文鼎CS长美黑" pitchFamily="49" charset="-122"/>
                <a:sym typeface="Wingdings" pitchFamily="2" charset="2"/>
              </a:rPr>
              <a:t> </a:t>
            </a:r>
            <a:r>
              <a:rPr lang="zh-CN" altLang="en-US" sz="2500" dirty="0" smtClean="0">
                <a:solidFill>
                  <a:srgbClr val="002060"/>
                </a:solidFill>
                <a:ea typeface="文鼎CS长美黑" pitchFamily="49" charset="-122"/>
                <a:sym typeface="Wingdings" pitchFamily="2" charset="2"/>
              </a:rPr>
              <a:t>项目规划</a:t>
            </a:r>
            <a:r>
              <a:rPr lang="zh-CN" altLang="en-US" sz="2100" dirty="0" smtClean="0">
                <a:solidFill>
                  <a:srgbClr val="002060"/>
                </a:solidFill>
                <a:ea typeface="文鼎CS长美黑" pitchFamily="49" charset="-122"/>
                <a:sym typeface="Wingdings" pitchFamily="2" charset="2"/>
              </a:rPr>
              <a:t> </a:t>
            </a:r>
            <a:r>
              <a:rPr lang="en-US" altLang="zh-CN" sz="2100" dirty="0" smtClean="0">
                <a:solidFill>
                  <a:srgbClr val="002060"/>
                </a:solidFill>
                <a:ea typeface="文鼎CS长美黑" pitchFamily="49" charset="-122"/>
                <a:sym typeface="Wingdings" pitchFamily="2" charset="2"/>
              </a:rPr>
              <a:t>(</a:t>
            </a:r>
            <a:r>
              <a:rPr lang="zh-CN" altLang="en-US" sz="2100" dirty="0" smtClean="0">
                <a:solidFill>
                  <a:srgbClr val="002060"/>
                </a:solidFill>
                <a:ea typeface="文鼎CS长美黑" pitchFamily="49" charset="-122"/>
                <a:sym typeface="Wingdings" pitchFamily="2" charset="2"/>
              </a:rPr>
              <a:t>隶属项目管理</a:t>
            </a:r>
            <a:r>
              <a:rPr lang="en-US" altLang="zh-CN" sz="2100" dirty="0" smtClean="0">
                <a:solidFill>
                  <a:srgbClr val="002060"/>
                </a:solidFill>
                <a:ea typeface="文鼎CS长美黑" pitchFamily="49" charset="-122"/>
                <a:sym typeface="Wingdings" pitchFamily="2" charset="2"/>
              </a:rPr>
              <a:t>)</a:t>
            </a:r>
          </a:p>
          <a:p>
            <a:pPr marL="478323" indent="-478323">
              <a:buSzPct val="80000"/>
              <a:buFont typeface="+mj-ea"/>
              <a:buAutoNum type="circleNumDbPlain"/>
            </a:pPr>
            <a:endParaRPr lang="en-US" altLang="zh-CN" sz="2100" dirty="0" smtClean="0">
              <a:solidFill>
                <a:srgbClr val="002060"/>
              </a:solidFill>
              <a:ea typeface="文鼎CS长美黑" pitchFamily="49" charset="-122"/>
              <a:sym typeface="Wingdings" pitchFamily="2" charset="2"/>
            </a:endParaRPr>
          </a:p>
          <a:p>
            <a:pPr marL="478323" indent="-478323">
              <a:buSzPct val="80000"/>
              <a:buFont typeface="+mj-ea"/>
              <a:buAutoNum type="circleNumDbPlain"/>
            </a:pPr>
            <a:r>
              <a:rPr lang="zh-CN" altLang="en-US" sz="2500" dirty="0" smtClean="0">
                <a:solidFill>
                  <a:srgbClr val="002060"/>
                </a:solidFill>
                <a:ea typeface="文鼎CS长美黑" pitchFamily="49" charset="-122"/>
                <a:sym typeface="Wingdings" pitchFamily="2" charset="2"/>
              </a:rPr>
              <a:t>“确定我们确实需要它” </a:t>
            </a:r>
            <a:r>
              <a:rPr lang="en-US" altLang="zh-CN" sz="2500" dirty="0" smtClean="0">
                <a:solidFill>
                  <a:srgbClr val="002060"/>
                </a:solidFill>
                <a:ea typeface="文鼎CS长美黑" pitchFamily="49" charset="-122"/>
                <a:sym typeface="Wingdings" pitchFamily="2" charset="2"/>
              </a:rPr>
              <a:t> </a:t>
            </a:r>
            <a:r>
              <a:rPr lang="zh-CN" altLang="en-US" sz="2500" dirty="0" smtClean="0">
                <a:solidFill>
                  <a:srgbClr val="002060"/>
                </a:solidFill>
                <a:ea typeface="文鼎CS长美黑" pitchFamily="49" charset="-122"/>
                <a:sym typeface="Wingdings" pitchFamily="2" charset="2"/>
              </a:rPr>
              <a:t>业务分析 </a:t>
            </a:r>
            <a:r>
              <a:rPr lang="en-US" altLang="zh-CN" sz="2100" dirty="0" smtClean="0">
                <a:solidFill>
                  <a:srgbClr val="002060"/>
                </a:solidFill>
                <a:ea typeface="文鼎CS长美黑" pitchFamily="49" charset="-122"/>
                <a:sym typeface="Wingdings" pitchFamily="2" charset="2"/>
              </a:rPr>
              <a:t>(</a:t>
            </a:r>
            <a:r>
              <a:rPr lang="zh-CN" altLang="en-US" sz="2100" dirty="0" smtClean="0">
                <a:solidFill>
                  <a:srgbClr val="002060"/>
                </a:solidFill>
                <a:ea typeface="文鼎CS长美黑" pitchFamily="49" charset="-122"/>
                <a:sym typeface="Wingdings" pitchFamily="2" charset="2"/>
              </a:rPr>
              <a:t>现常纳入需求前奏</a:t>
            </a:r>
            <a:r>
              <a:rPr lang="en-US" altLang="zh-CN" sz="2100" dirty="0" smtClean="0">
                <a:solidFill>
                  <a:srgbClr val="002060"/>
                </a:solidFill>
                <a:ea typeface="文鼎CS长美黑" pitchFamily="49" charset="-122"/>
                <a:sym typeface="Wingdings" pitchFamily="2" charset="2"/>
              </a:rPr>
              <a:t>)</a:t>
            </a:r>
            <a:endParaRPr lang="zh-CN" altLang="en-US" sz="2500" dirty="0">
              <a:solidFill>
                <a:srgbClr val="002060"/>
              </a:solidFill>
              <a:ea typeface="文鼎CS长美黑" pitchFamily="49" charset="-122"/>
            </a:endParaRPr>
          </a:p>
        </p:txBody>
      </p:sp>
    </p:spTree>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需求前奏</a:t>
            </a:r>
            <a:r>
              <a:rPr lang="en-US" altLang="zh-CN" dirty="0" smtClean="0"/>
              <a:t>—</a:t>
            </a:r>
            <a:r>
              <a:rPr lang="zh-CN" altLang="en-US" dirty="0" smtClean="0"/>
              <a:t>概述</a:t>
            </a:r>
            <a:endParaRPr lang="zh-CN" altLang="en-US" dirty="0"/>
          </a:p>
        </p:txBody>
      </p:sp>
      <p:sp>
        <p:nvSpPr>
          <p:cNvPr id="3" name="Content Placeholder 2"/>
          <p:cNvSpPr>
            <a:spLocks noGrp="1"/>
          </p:cNvSpPr>
          <p:nvPr>
            <p:ph idx="1"/>
          </p:nvPr>
        </p:nvSpPr>
        <p:spPr>
          <a:xfrm>
            <a:off x="613964" y="1268762"/>
            <a:ext cx="8667750" cy="2808312"/>
          </a:xfrm>
        </p:spPr>
        <p:txBody>
          <a:bodyPr/>
          <a:lstStyle/>
          <a:p>
            <a:r>
              <a:rPr lang="zh-CN" altLang="en-US" sz="2500" dirty="0" smtClean="0"/>
              <a:t>需求前奏是牵起业务分析和需求分析的桥梁，主要由需求工程师和业务分析师共同参与完成。</a:t>
            </a:r>
            <a:endParaRPr lang="en-US" altLang="zh-CN" sz="2500" dirty="0" smtClean="0"/>
          </a:p>
          <a:p>
            <a:endParaRPr lang="en-US" altLang="zh-CN" sz="2100" dirty="0" smtClean="0"/>
          </a:p>
          <a:p>
            <a:r>
              <a:rPr lang="zh-CN" altLang="en-US" sz="2500" dirty="0" smtClean="0"/>
              <a:t>常见用途：</a:t>
            </a:r>
            <a:endParaRPr lang="en-US" altLang="zh-CN" sz="2500" dirty="0" smtClean="0"/>
          </a:p>
          <a:p>
            <a:endParaRPr lang="en-US" altLang="zh-CN" sz="2500" dirty="0" smtClean="0"/>
          </a:p>
          <a:p>
            <a:endParaRPr lang="en-US" altLang="zh-CN" sz="800" dirty="0" smtClean="0"/>
          </a:p>
          <a:p>
            <a:r>
              <a:rPr lang="zh-CN" altLang="en-US" sz="2500" dirty="0" smtClean="0"/>
              <a:t>常见活动：</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18</a:t>
            </a:fld>
            <a:endParaRPr lang="zh-CN" altLang="en-US" dirty="0"/>
          </a:p>
        </p:txBody>
      </p:sp>
      <p:grpSp>
        <p:nvGrpSpPr>
          <p:cNvPr id="15" name="Group 14"/>
          <p:cNvGrpSpPr>
            <a:grpSpLocks noChangeAspect="1"/>
          </p:cNvGrpSpPr>
          <p:nvPr/>
        </p:nvGrpSpPr>
        <p:grpSpPr>
          <a:xfrm>
            <a:off x="2534734" y="5085184"/>
            <a:ext cx="5159913" cy="824806"/>
            <a:chOff x="1657350" y="2316162"/>
            <a:chExt cx="12573000" cy="1828800"/>
          </a:xfrm>
        </p:grpSpPr>
        <p:sp>
          <p:nvSpPr>
            <p:cNvPr id="5" name="Rectangle 4"/>
            <p:cNvSpPr/>
            <p:nvPr/>
          </p:nvSpPr>
          <p:spPr>
            <a:xfrm>
              <a:off x="1657350" y="2316162"/>
              <a:ext cx="3124200" cy="18288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defRPr/>
              </a:pPr>
              <a:r>
                <a:rPr lang="zh-CN" altLang="en-US" sz="2500" dirty="0" smtClean="0">
                  <a:latin typeface="方正精楷简体" pitchFamily="2" charset="-122"/>
                  <a:ea typeface="汉鼎简中楷" pitchFamily="49" charset="-122"/>
                </a:rPr>
                <a:t>问题</a:t>
              </a:r>
              <a:r>
                <a:rPr lang="en-US" altLang="zh-CN" sz="2500" dirty="0" smtClean="0">
                  <a:latin typeface="方正精楷简体" pitchFamily="2" charset="-122"/>
                  <a:ea typeface="汉鼎简中楷" pitchFamily="49" charset="-122"/>
                </a:rPr>
                <a:t/>
              </a:r>
              <a:br>
                <a:rPr lang="en-US" altLang="zh-CN" sz="2500" dirty="0" smtClean="0">
                  <a:latin typeface="方正精楷简体" pitchFamily="2" charset="-122"/>
                  <a:ea typeface="汉鼎简中楷" pitchFamily="49" charset="-122"/>
                </a:rPr>
              </a:br>
              <a:r>
                <a:rPr lang="zh-CN" altLang="en-US" sz="2500" dirty="0" smtClean="0">
                  <a:latin typeface="方正精楷简体" pitchFamily="2" charset="-122"/>
                  <a:ea typeface="汉鼎简中楷" pitchFamily="49" charset="-122"/>
                </a:rPr>
                <a:t>定义</a:t>
              </a:r>
              <a:endParaRPr lang="en-US" sz="2500" dirty="0" smtClean="0">
                <a:latin typeface="方正精楷简体" pitchFamily="2" charset="-122"/>
                <a:ea typeface="汉鼎简中楷" pitchFamily="49" charset="-122"/>
              </a:endParaRPr>
            </a:p>
          </p:txBody>
        </p:sp>
        <p:sp>
          <p:nvSpPr>
            <p:cNvPr id="6" name="Rectangle 5"/>
            <p:cNvSpPr/>
            <p:nvPr/>
          </p:nvSpPr>
          <p:spPr>
            <a:xfrm>
              <a:off x="6381750" y="2316162"/>
              <a:ext cx="3124200" cy="1828800"/>
            </a:xfrm>
            <a:prstGeom prst="rect">
              <a:avLst/>
            </a:prstGeom>
            <a:solidFill>
              <a:srgbClr val="663300"/>
            </a:solidFill>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2500" dirty="0" smtClean="0">
                  <a:latin typeface="方正精楷简体" pitchFamily="2" charset="-122"/>
                  <a:ea typeface="汉鼎简中楷" pitchFamily="49" charset="-122"/>
                </a:rPr>
                <a:t>可行性</a:t>
              </a:r>
              <a:r>
                <a:rPr lang="en-US" altLang="zh-CN" sz="2500" dirty="0" smtClean="0">
                  <a:latin typeface="方正精楷简体" pitchFamily="2" charset="-122"/>
                  <a:ea typeface="汉鼎简中楷" pitchFamily="49" charset="-122"/>
                </a:rPr>
                <a:t/>
              </a:r>
              <a:br>
                <a:rPr lang="en-US" altLang="zh-CN" sz="2500" dirty="0" smtClean="0">
                  <a:latin typeface="方正精楷简体" pitchFamily="2" charset="-122"/>
                  <a:ea typeface="汉鼎简中楷" pitchFamily="49" charset="-122"/>
                </a:rPr>
              </a:br>
              <a:r>
                <a:rPr lang="zh-CN" altLang="en-US" sz="2500" dirty="0" smtClean="0">
                  <a:latin typeface="方正精楷简体" pitchFamily="2" charset="-122"/>
                  <a:ea typeface="汉鼎简中楷" pitchFamily="49" charset="-122"/>
                </a:rPr>
                <a:t>分析</a:t>
              </a:r>
              <a:endParaRPr lang="en-US" sz="2500" dirty="0" smtClean="0">
                <a:latin typeface="方正精楷简体" pitchFamily="2" charset="-122"/>
                <a:ea typeface="汉鼎简中楷" pitchFamily="49" charset="-122"/>
              </a:endParaRPr>
            </a:p>
          </p:txBody>
        </p:sp>
        <p:sp>
          <p:nvSpPr>
            <p:cNvPr id="7" name="Rectangle 6"/>
            <p:cNvSpPr/>
            <p:nvPr/>
          </p:nvSpPr>
          <p:spPr>
            <a:xfrm>
              <a:off x="11106150" y="2316162"/>
              <a:ext cx="3124200" cy="1828800"/>
            </a:xfrm>
            <a:prstGeom prst="rect">
              <a:avLst/>
            </a:prstGeom>
            <a:solidFill>
              <a:srgbClr val="800080"/>
            </a:solidFill>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2500" dirty="0" smtClean="0">
                  <a:latin typeface="方正精楷简体" pitchFamily="2" charset="-122"/>
                  <a:ea typeface="汉鼎简中楷" pitchFamily="49" charset="-122"/>
                </a:rPr>
                <a:t>愿景</a:t>
              </a:r>
              <a:r>
                <a:rPr lang="en-US" altLang="zh-CN" sz="2500" dirty="0" smtClean="0">
                  <a:latin typeface="方正精楷简体" pitchFamily="2" charset="-122"/>
                  <a:ea typeface="汉鼎简中楷" pitchFamily="49" charset="-122"/>
                </a:rPr>
                <a:t/>
              </a:r>
              <a:br>
                <a:rPr lang="en-US" altLang="zh-CN" sz="2500" dirty="0" smtClean="0">
                  <a:latin typeface="方正精楷简体" pitchFamily="2" charset="-122"/>
                  <a:ea typeface="汉鼎简中楷" pitchFamily="49" charset="-122"/>
                </a:rPr>
              </a:br>
              <a:r>
                <a:rPr lang="zh-CN" altLang="en-US" sz="2500" dirty="0" smtClean="0">
                  <a:latin typeface="方正精楷简体" pitchFamily="2" charset="-122"/>
                  <a:ea typeface="汉鼎简中楷" pitchFamily="49" charset="-122"/>
                </a:rPr>
                <a:t>定义</a:t>
              </a:r>
              <a:endParaRPr lang="en-US" sz="2500" dirty="0" smtClean="0">
                <a:latin typeface="方正精楷简体" pitchFamily="2" charset="-122"/>
                <a:ea typeface="汉鼎简中楷" pitchFamily="49" charset="-122"/>
              </a:endParaRPr>
            </a:p>
          </p:txBody>
        </p:sp>
        <p:cxnSp>
          <p:nvCxnSpPr>
            <p:cNvPr id="11" name="Straight Arrow Connector 10"/>
            <p:cNvCxnSpPr/>
            <p:nvPr/>
          </p:nvCxnSpPr>
          <p:spPr>
            <a:xfrm>
              <a:off x="9582150" y="2925762"/>
              <a:ext cx="1524000" cy="1588"/>
            </a:xfrm>
            <a:prstGeom prst="straightConnector1">
              <a:avLst/>
            </a:prstGeom>
            <a:ln w="57150">
              <a:solidFill>
                <a:srgbClr val="4B0DF9"/>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505950" y="3611562"/>
              <a:ext cx="1447800" cy="1588"/>
            </a:xfrm>
            <a:prstGeom prst="straightConnector1">
              <a:avLst/>
            </a:prstGeom>
            <a:ln w="57150">
              <a:solidFill>
                <a:srgbClr val="4B0DF9"/>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57750" y="2925762"/>
              <a:ext cx="1524000" cy="1588"/>
            </a:xfrm>
            <a:prstGeom prst="straightConnector1">
              <a:avLst/>
            </a:prstGeom>
            <a:ln w="57150">
              <a:solidFill>
                <a:srgbClr val="4B0DF9"/>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81550" y="3611562"/>
              <a:ext cx="1447800" cy="1588"/>
            </a:xfrm>
            <a:prstGeom prst="straightConnector1">
              <a:avLst/>
            </a:prstGeom>
            <a:ln w="57150">
              <a:solidFill>
                <a:srgbClr val="4B0DF9"/>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Oval 23"/>
          <p:cNvSpPr/>
          <p:nvPr/>
        </p:nvSpPr>
        <p:spPr>
          <a:xfrm>
            <a:off x="3782873" y="2132858"/>
            <a:ext cx="5850650" cy="1368152"/>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500" dirty="0" smtClean="0">
                <a:solidFill>
                  <a:srgbClr val="FF0000"/>
                </a:solidFill>
                <a:ea typeface="文鼎CS长美黑" pitchFamily="49" charset="-122"/>
              </a:rPr>
              <a:t>凝聚共识和信心</a:t>
            </a:r>
            <a:endParaRPr lang="en-US" altLang="zh-CN" sz="2500" dirty="0" smtClean="0">
              <a:solidFill>
                <a:srgbClr val="FF0000"/>
              </a:solidFill>
              <a:ea typeface="文鼎CS长美黑" pitchFamily="49" charset="-122"/>
            </a:endParaRPr>
          </a:p>
          <a:p>
            <a:pPr algn="ctr"/>
            <a:r>
              <a:rPr lang="zh-CN" altLang="en-US" sz="2500" dirty="0" smtClean="0">
                <a:solidFill>
                  <a:srgbClr val="FF0000"/>
                </a:solidFill>
                <a:ea typeface="文鼎CS长美黑" pitchFamily="49" charset="-122"/>
              </a:rPr>
              <a:t>正式敲定产品目标</a:t>
            </a:r>
            <a:endParaRPr lang="en-US" altLang="zh-CN" sz="2500" dirty="0" smtClean="0">
              <a:solidFill>
                <a:srgbClr val="FF0000"/>
              </a:solidFill>
              <a:ea typeface="文鼎CS长美黑" pitchFamily="49" charset="-122"/>
            </a:endParaRPr>
          </a:p>
          <a:p>
            <a:pPr algn="ctr"/>
            <a:r>
              <a:rPr lang="zh-CN" altLang="en-US" sz="2500" dirty="0" smtClean="0">
                <a:solidFill>
                  <a:srgbClr val="FF0000"/>
                </a:solidFill>
                <a:ea typeface="文鼎CS长美黑" pitchFamily="49" charset="-122"/>
              </a:rPr>
              <a:t>为</a:t>
            </a:r>
            <a:r>
              <a:rPr lang="zh-CN" altLang="en-US" sz="2500" b="1" dirty="0" smtClean="0">
                <a:solidFill>
                  <a:srgbClr val="FF0000"/>
                </a:solidFill>
                <a:ea typeface="文鼎CS长美黑" pitchFamily="49" charset="-122"/>
              </a:rPr>
              <a:t>软件</a:t>
            </a:r>
            <a:r>
              <a:rPr lang="zh-CN" altLang="en-US" sz="2500" dirty="0" smtClean="0">
                <a:solidFill>
                  <a:srgbClr val="FF0000"/>
                </a:solidFill>
                <a:ea typeface="文鼎CS长美黑" pitchFamily="49" charset="-122"/>
              </a:rPr>
              <a:t>需求工程奠定基础</a:t>
            </a:r>
            <a:endParaRPr lang="zh-CN" altLang="en-US" sz="2500" dirty="0">
              <a:solidFill>
                <a:srgbClr val="FF0000"/>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 presetClass="entr" presetSubtype="2" fill="hold" grpId="0" nodeType="withEffect">
                                  <p:stCondLst>
                                    <p:cond delay="30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1+#ppt_w/2"/>
                                          </p:val>
                                        </p:tav>
                                        <p:tav tm="100000">
                                          <p:val>
                                            <p:strVal val="#ppt_x"/>
                                          </p:val>
                                        </p:tav>
                                      </p:tavLst>
                                    </p:anim>
                                    <p:anim calcmode="lin" valueType="num">
                                      <p:cBhvr additive="base">
                                        <p:cTn id="11"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3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问题定义</a:t>
            </a:r>
            <a:endParaRPr lang="zh-CN" altLang="en-US" dirty="0"/>
          </a:p>
        </p:txBody>
      </p:sp>
      <p:sp>
        <p:nvSpPr>
          <p:cNvPr id="3" name="Content Placeholder 2"/>
          <p:cNvSpPr>
            <a:spLocks noGrp="1"/>
          </p:cNvSpPr>
          <p:nvPr>
            <p:ph idx="1"/>
          </p:nvPr>
        </p:nvSpPr>
        <p:spPr>
          <a:xfrm>
            <a:off x="613964" y="1124744"/>
            <a:ext cx="8667750" cy="3888431"/>
          </a:xfrm>
        </p:spPr>
        <p:txBody>
          <a:bodyPr/>
          <a:lstStyle/>
          <a:p>
            <a:r>
              <a:rPr lang="zh-CN" altLang="en-US" dirty="0" smtClean="0"/>
              <a:t>问题</a:t>
            </a:r>
            <a:endParaRPr lang="en-US" altLang="zh-CN" dirty="0" smtClean="0"/>
          </a:p>
          <a:p>
            <a:pPr lvl="1"/>
            <a:r>
              <a:rPr lang="zh-CN" altLang="en-US" dirty="0" smtClean="0"/>
              <a:t>目标软件所要解决的现实问题</a:t>
            </a:r>
            <a:endParaRPr lang="en-US" altLang="zh-CN" dirty="0" smtClean="0"/>
          </a:p>
          <a:p>
            <a:r>
              <a:rPr lang="zh-CN" altLang="en-US" dirty="0" smtClean="0"/>
              <a:t>问题定义</a:t>
            </a:r>
            <a:endParaRPr lang="en-US" altLang="zh-CN" dirty="0" smtClean="0"/>
          </a:p>
          <a:p>
            <a:pPr lvl="1"/>
            <a:r>
              <a:rPr lang="zh-CN" altLang="en-US" dirty="0" smtClean="0"/>
              <a:t>即定义问题的边界</a:t>
            </a:r>
            <a:endParaRPr lang="en-US" altLang="zh-CN" dirty="0" smtClean="0"/>
          </a:p>
          <a:p>
            <a:pPr lvl="2"/>
            <a:r>
              <a:rPr lang="zh-CN" altLang="en-US" dirty="0" smtClean="0">
                <a:solidFill>
                  <a:srgbClr val="0000FF"/>
                </a:solidFill>
              </a:rPr>
              <a:t>包括什么，且不包括什么</a:t>
            </a:r>
            <a:endParaRPr lang="en-US" altLang="zh-CN" dirty="0" smtClean="0">
              <a:solidFill>
                <a:srgbClr val="0000FF"/>
              </a:solidFill>
            </a:endParaRPr>
          </a:p>
          <a:p>
            <a:pPr lvl="1"/>
            <a:r>
              <a:rPr lang="zh-CN" altLang="en-US" dirty="0" smtClean="0"/>
              <a:t>确定了边界，就确定了范围</a:t>
            </a:r>
            <a:endParaRPr lang="en-US" altLang="zh-CN" dirty="0" smtClean="0"/>
          </a:p>
          <a:p>
            <a:pPr lvl="2"/>
            <a:r>
              <a:rPr lang="zh-CN" altLang="en-US" sz="2600" dirty="0" smtClean="0">
                <a:solidFill>
                  <a:srgbClr val="002060"/>
                </a:solidFill>
              </a:rPr>
              <a:t>范围是项目的最基本要素之一</a:t>
            </a:r>
            <a:endParaRPr lang="zh-CN" altLang="en-US" sz="2600" dirty="0">
              <a:solidFill>
                <a:srgbClr val="002060"/>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19</a:t>
            </a:fld>
            <a:endParaRPr lang="zh-CN" altLang="en-US" dirty="0"/>
          </a:p>
        </p:txBody>
      </p:sp>
      <p:sp>
        <p:nvSpPr>
          <p:cNvPr id="5" name="Rectangle 4"/>
          <p:cNvSpPr/>
          <p:nvPr/>
        </p:nvSpPr>
        <p:spPr>
          <a:xfrm>
            <a:off x="818541" y="5373216"/>
            <a:ext cx="7956884" cy="93610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r>
              <a:rPr lang="zh-CN" altLang="en-US" sz="2500" dirty="0" smtClean="0">
                <a:solidFill>
                  <a:srgbClr val="FF0000"/>
                </a:solidFill>
                <a:ea typeface="文鼎CS长美黑" pitchFamily="49" charset="-122"/>
              </a:rPr>
              <a:t>警告</a:t>
            </a:r>
            <a:r>
              <a:rPr lang="zh-CN" altLang="en-US" sz="2500" dirty="0" smtClean="0">
                <a:solidFill>
                  <a:srgbClr val="002060"/>
                </a:solidFill>
                <a:ea typeface="文鼎CS长美黑" pitchFamily="49" charset="-122"/>
              </a:rPr>
              <a:t>：     明确</a:t>
            </a:r>
            <a:r>
              <a:rPr lang="en-US" altLang="zh-CN" sz="2500" dirty="0" smtClean="0">
                <a:solidFill>
                  <a:srgbClr val="002060"/>
                </a:solidFill>
                <a:ea typeface="文鼎CS长美黑" pitchFamily="49" charset="-122"/>
              </a:rPr>
              <a:t>“</a:t>
            </a:r>
            <a:r>
              <a:rPr lang="zh-CN" altLang="en-US" sz="2500" dirty="0" smtClean="0">
                <a:solidFill>
                  <a:srgbClr val="002060"/>
                </a:solidFill>
                <a:ea typeface="文鼎CS长美黑" pitchFamily="49" charset="-122"/>
              </a:rPr>
              <a:t>不包括什么</a:t>
            </a:r>
            <a:r>
              <a:rPr lang="en-US" altLang="zh-CN" sz="2500" dirty="0" smtClean="0">
                <a:solidFill>
                  <a:srgbClr val="002060"/>
                </a:solidFill>
                <a:ea typeface="文鼎CS长美黑" pitchFamily="49" charset="-122"/>
              </a:rPr>
              <a:t>”</a:t>
            </a:r>
            <a:r>
              <a:rPr lang="zh-CN" altLang="en-US" sz="2500" dirty="0" smtClean="0">
                <a:solidFill>
                  <a:srgbClr val="002060"/>
                </a:solidFill>
                <a:ea typeface="文鼎CS长美黑" pitchFamily="49" charset="-122"/>
              </a:rPr>
              <a:t>是十分必要的，</a:t>
            </a:r>
            <a:r>
              <a:rPr lang="en-US" altLang="zh-CN" sz="2500" dirty="0" smtClean="0">
                <a:solidFill>
                  <a:srgbClr val="002060"/>
                </a:solidFill>
                <a:ea typeface="文鼎CS长美黑" pitchFamily="49" charset="-122"/>
              </a:rPr>
              <a:t/>
            </a:r>
            <a:br>
              <a:rPr lang="en-US" altLang="zh-CN" sz="2500" dirty="0" smtClean="0">
                <a:solidFill>
                  <a:srgbClr val="002060"/>
                </a:solidFill>
                <a:ea typeface="文鼎CS长美黑" pitchFamily="49" charset="-122"/>
              </a:rPr>
            </a:br>
            <a:r>
              <a:rPr lang="en-US" altLang="zh-CN" sz="2500" dirty="0" smtClean="0">
                <a:solidFill>
                  <a:srgbClr val="002060"/>
                </a:solidFill>
                <a:ea typeface="文鼎CS长美黑" pitchFamily="49" charset="-122"/>
              </a:rPr>
              <a:t>         </a:t>
            </a:r>
            <a:r>
              <a:rPr lang="zh-CN" altLang="en-US" sz="2500" dirty="0" smtClean="0">
                <a:solidFill>
                  <a:srgbClr val="002060"/>
                </a:solidFill>
                <a:ea typeface="文鼎CS长美黑" pitchFamily="49" charset="-122"/>
              </a:rPr>
              <a:t>能有效阻止不必要的或不合理的</a:t>
            </a:r>
            <a:r>
              <a:rPr lang="zh-CN" altLang="en-US" sz="2500" dirty="0" smtClean="0">
                <a:solidFill>
                  <a:srgbClr val="FF0000"/>
                </a:solidFill>
                <a:ea typeface="文鼎CS长美黑" pitchFamily="49" charset="-122"/>
              </a:rPr>
              <a:t>范围蔓延</a:t>
            </a:r>
            <a:r>
              <a:rPr lang="zh-CN" altLang="en-US" sz="2500" dirty="0" smtClean="0">
                <a:solidFill>
                  <a:srgbClr val="002060"/>
                </a:solidFill>
                <a:ea typeface="文鼎CS长美黑" pitchFamily="49" charset="-122"/>
              </a:rPr>
              <a:t>。</a:t>
            </a:r>
            <a:endParaRPr lang="zh-CN" altLang="en-US" sz="2500" dirty="0">
              <a:solidFill>
                <a:srgbClr val="002060"/>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提纲</a:t>
            </a:r>
            <a:endParaRPr lang="zh-CN" altLang="en-US" dirty="0"/>
          </a:p>
        </p:txBody>
      </p:sp>
      <p:sp>
        <p:nvSpPr>
          <p:cNvPr id="3" name="Content Placeholder 2"/>
          <p:cNvSpPr>
            <a:spLocks noGrp="1"/>
          </p:cNvSpPr>
          <p:nvPr>
            <p:ph idx="1"/>
          </p:nvPr>
        </p:nvSpPr>
        <p:spPr>
          <a:xfrm>
            <a:off x="613964" y="1124744"/>
            <a:ext cx="8667750" cy="5256585"/>
          </a:xfrm>
        </p:spPr>
        <p:txBody>
          <a:bodyPr anchor="ctr"/>
          <a:lstStyle/>
          <a:p>
            <a:r>
              <a:rPr lang="zh-CN" altLang="en-US" sz="2700" dirty="0" smtClean="0"/>
              <a:t>软件需求：分类、特征、“需求不足”定律</a:t>
            </a:r>
            <a:endParaRPr lang="en-US" altLang="zh-CN" sz="2700" dirty="0" smtClean="0"/>
          </a:p>
          <a:p>
            <a:r>
              <a:rPr lang="zh-CN" altLang="en-US" sz="2700" dirty="0" smtClean="0"/>
              <a:t>需求过程，用户与需求</a:t>
            </a:r>
            <a:endParaRPr lang="en-US" altLang="zh-CN" sz="2700" dirty="0" smtClean="0"/>
          </a:p>
          <a:p>
            <a:r>
              <a:rPr lang="zh-CN" altLang="en-US" sz="2700" dirty="0" smtClean="0"/>
              <a:t>需求前奏：可行性分析、愿景定义</a:t>
            </a:r>
            <a:endParaRPr lang="en-US" altLang="zh-CN" sz="2700" dirty="0" smtClean="0"/>
          </a:p>
          <a:p>
            <a:r>
              <a:rPr lang="zh-CN" altLang="en-US" sz="2900" dirty="0" smtClean="0"/>
              <a:t>需</a:t>
            </a:r>
            <a:r>
              <a:rPr lang="zh-CN" altLang="en-US" sz="2900" dirty="0" smtClean="0"/>
              <a:t>求获取：</a:t>
            </a:r>
            <a:r>
              <a:rPr lang="zh-CN" altLang="en-US" sz="2700" dirty="0" smtClean="0"/>
              <a:t>常用策略、方法与最佳实践</a:t>
            </a:r>
            <a:endParaRPr lang="en-US" altLang="zh-CN" sz="2700" dirty="0" smtClean="0"/>
          </a:p>
          <a:p>
            <a:r>
              <a:rPr lang="zh-CN" altLang="en-US" sz="2900" dirty="0" smtClean="0"/>
              <a:t>需求分析：</a:t>
            </a:r>
            <a:r>
              <a:rPr lang="zh-CN" altLang="en-US" sz="2700" dirty="0" smtClean="0"/>
              <a:t>分簇、依赖分析、优先级定义</a:t>
            </a:r>
            <a:endParaRPr lang="en-US" altLang="zh-CN" sz="2700" dirty="0" smtClean="0"/>
          </a:p>
          <a:p>
            <a:r>
              <a:rPr lang="zh-CN" altLang="en-US" sz="2900" dirty="0" smtClean="0"/>
              <a:t>需求描述：</a:t>
            </a:r>
            <a:r>
              <a:rPr lang="zh-CN" altLang="en-US" sz="2700" dirty="0" smtClean="0"/>
              <a:t>高质量需求的基本要求、</a:t>
            </a:r>
            <a:r>
              <a:rPr lang="en-US" altLang="zh-CN" sz="2700" dirty="0" smtClean="0"/>
              <a:t>IEEE</a:t>
            </a:r>
            <a:r>
              <a:rPr lang="zh-CN" altLang="en-US" sz="2700" dirty="0" smtClean="0"/>
              <a:t>需求模板</a:t>
            </a:r>
            <a:endParaRPr lang="en-US" altLang="zh-CN" sz="2700" dirty="0" smtClean="0"/>
          </a:p>
          <a:p>
            <a:r>
              <a:rPr lang="zh-CN" altLang="en-US" sz="2900" dirty="0" smtClean="0"/>
              <a:t>需求确认：</a:t>
            </a:r>
            <a:r>
              <a:rPr lang="zh-CN" altLang="en-US" sz="2700" dirty="0" smtClean="0"/>
              <a:t>用户的作用、原型法、审查法</a:t>
            </a:r>
            <a:endParaRPr lang="en-US" altLang="zh-CN" sz="2700" dirty="0" smtClean="0"/>
          </a:p>
        </p:txBody>
      </p:sp>
    </p:spTree>
  </p:cSld>
  <p:clrMapOvr>
    <a:masterClrMapping/>
  </p:clrMapOvr>
  <p:transition spd="slow">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Xerox</a:t>
            </a:r>
            <a:r>
              <a:rPr lang="zh-CN" altLang="en-US" dirty="0" smtClean="0"/>
              <a:t>问题解决六步曲</a:t>
            </a:r>
            <a:endParaRPr lang="zh-CN" altLang="en-US" dirty="0"/>
          </a:p>
        </p:txBody>
      </p:sp>
      <p:sp>
        <p:nvSpPr>
          <p:cNvPr id="3" name="Content Placeholder 2"/>
          <p:cNvSpPr>
            <a:spLocks noGrp="1"/>
          </p:cNvSpPr>
          <p:nvPr>
            <p:ph idx="1"/>
          </p:nvPr>
        </p:nvSpPr>
        <p:spPr>
          <a:xfrm>
            <a:off x="613964" y="1124744"/>
            <a:ext cx="8667750" cy="5112568"/>
          </a:xfrm>
        </p:spPr>
        <p:txBody>
          <a:bodyPr/>
          <a:lstStyle/>
          <a:p>
            <a:r>
              <a:rPr lang="en-US" altLang="zh-CN" sz="2100" dirty="0" smtClean="0">
                <a:solidFill>
                  <a:srgbClr val="0000FF"/>
                </a:solidFill>
              </a:rPr>
              <a:t>Xerox(</a:t>
            </a:r>
            <a:r>
              <a:rPr lang="zh-CN" altLang="en-US" sz="2100" dirty="0" smtClean="0">
                <a:solidFill>
                  <a:srgbClr val="0000FF"/>
                </a:solidFill>
              </a:rPr>
              <a:t>施乐</a:t>
            </a:r>
            <a:r>
              <a:rPr lang="en-US" altLang="zh-CN" sz="2100" dirty="0" smtClean="0">
                <a:solidFill>
                  <a:srgbClr val="0000FF"/>
                </a:solidFill>
              </a:rPr>
              <a:t>)</a:t>
            </a:r>
            <a:r>
              <a:rPr lang="zh-CN" altLang="en-US" sz="2100" dirty="0" smtClean="0">
                <a:solidFill>
                  <a:srgbClr val="0000FF"/>
                </a:solidFill>
              </a:rPr>
              <a:t>公司在</a:t>
            </a:r>
            <a:r>
              <a:rPr lang="en-US" altLang="zh-CN" sz="2100" dirty="0" smtClean="0">
                <a:solidFill>
                  <a:srgbClr val="0000FF"/>
                </a:solidFill>
              </a:rPr>
              <a:t>1980</a:t>
            </a:r>
            <a:r>
              <a:rPr lang="zh-CN" altLang="en-US" sz="2100" dirty="0" smtClean="0">
                <a:solidFill>
                  <a:srgbClr val="0000FF"/>
                </a:solidFill>
              </a:rPr>
              <a:t>年代提出</a:t>
            </a:r>
            <a:endParaRPr lang="en-US" altLang="zh-CN" sz="2100" dirty="0" smtClean="0">
              <a:solidFill>
                <a:srgbClr val="0000FF"/>
              </a:solidFill>
            </a:endParaRPr>
          </a:p>
          <a:p>
            <a:endParaRPr lang="en-US" altLang="zh-CN" sz="600" dirty="0" smtClean="0">
              <a:solidFill>
                <a:srgbClr val="0000FF"/>
              </a:solidFill>
            </a:endParaRPr>
          </a:p>
          <a:p>
            <a:pPr>
              <a:buFont typeface="+mj-ea"/>
              <a:buAutoNum type="circleNumDbPlain"/>
            </a:pPr>
            <a:r>
              <a:rPr lang="zh-CN" altLang="en-US" sz="2500" dirty="0" smtClean="0"/>
              <a:t>找出和选择问题</a:t>
            </a:r>
            <a:endParaRPr lang="en-US" altLang="zh-CN" sz="2500" dirty="0" smtClean="0"/>
          </a:p>
          <a:p>
            <a:pPr lvl="1"/>
            <a:r>
              <a:rPr lang="zh-CN" altLang="en-US" sz="1900" dirty="0" smtClean="0"/>
              <a:t>我们想改变什么？</a:t>
            </a:r>
            <a:endParaRPr lang="en-US" altLang="zh-CN" sz="1900" dirty="0" smtClean="0"/>
          </a:p>
          <a:p>
            <a:pPr>
              <a:buFont typeface="+mj-ea"/>
              <a:buAutoNum type="circleNumDbPlain"/>
            </a:pPr>
            <a:r>
              <a:rPr lang="zh-CN" altLang="en-US" sz="2500" dirty="0" smtClean="0"/>
              <a:t>分析问题</a:t>
            </a:r>
            <a:endParaRPr lang="en-US" altLang="zh-CN" sz="2500" dirty="0" smtClean="0"/>
          </a:p>
          <a:p>
            <a:pPr lvl="1"/>
            <a:r>
              <a:rPr lang="zh-CN" altLang="en-US" sz="1900" dirty="0" smtClean="0"/>
              <a:t>是什么妨碍了我们实现预期状态？</a:t>
            </a:r>
            <a:endParaRPr lang="en-US" altLang="zh-CN" sz="1900" dirty="0" smtClean="0"/>
          </a:p>
          <a:p>
            <a:pPr>
              <a:buFont typeface="+mj-ea"/>
              <a:buAutoNum type="circleNumDbPlain"/>
            </a:pPr>
            <a:r>
              <a:rPr lang="zh-CN" altLang="en-US" sz="2500" dirty="0" smtClean="0"/>
              <a:t>制定候选解决方案</a:t>
            </a:r>
            <a:endParaRPr lang="en-US" altLang="zh-CN" sz="2500" dirty="0" smtClean="0"/>
          </a:p>
          <a:p>
            <a:pPr lvl="1"/>
            <a:r>
              <a:rPr lang="zh-CN" altLang="en-US" sz="1900" dirty="0" smtClean="0"/>
              <a:t>我们怎样才能实现改变？</a:t>
            </a:r>
            <a:endParaRPr lang="en-US" altLang="zh-CN" sz="1900" dirty="0" smtClean="0"/>
          </a:p>
          <a:p>
            <a:pPr>
              <a:buFont typeface="+mj-ea"/>
              <a:buAutoNum type="circleNumDbPlain"/>
            </a:pPr>
            <a:r>
              <a:rPr lang="zh-CN" altLang="en-US" sz="2500" dirty="0" smtClean="0"/>
              <a:t>选择和规划解决方案</a:t>
            </a:r>
            <a:endParaRPr lang="en-US" altLang="zh-CN" sz="2500" dirty="0" smtClean="0"/>
          </a:p>
          <a:p>
            <a:pPr lvl="1"/>
            <a:r>
              <a:rPr lang="zh-CN" altLang="en-US" sz="1900" dirty="0" smtClean="0"/>
              <a:t>哪个解决方案最优？</a:t>
            </a:r>
            <a:endParaRPr lang="en-US" altLang="zh-CN" sz="1900" dirty="0" smtClean="0"/>
          </a:p>
          <a:p>
            <a:pPr>
              <a:buFont typeface="+mj-ea"/>
              <a:buAutoNum type="circleNumDbPlain"/>
            </a:pPr>
            <a:r>
              <a:rPr lang="zh-CN" altLang="en-US" sz="2500" dirty="0" smtClean="0"/>
              <a:t>实现解决方案</a:t>
            </a:r>
            <a:endParaRPr lang="en-US" altLang="zh-CN" sz="2500" dirty="0" smtClean="0"/>
          </a:p>
          <a:p>
            <a:pPr lvl="1"/>
            <a:r>
              <a:rPr lang="zh-CN" altLang="en-US" sz="1900" dirty="0" smtClean="0"/>
              <a:t>我们是否正在遵照计划实施？</a:t>
            </a:r>
            <a:endParaRPr lang="en-US" altLang="zh-CN" sz="1900" dirty="0" smtClean="0"/>
          </a:p>
          <a:p>
            <a:pPr>
              <a:buFont typeface="+mj-ea"/>
              <a:buAutoNum type="circleNumDbPlain"/>
            </a:pPr>
            <a:r>
              <a:rPr lang="zh-CN" altLang="en-US" sz="2500" dirty="0" smtClean="0"/>
              <a:t>评估解决方案的实际效果</a:t>
            </a:r>
            <a:endParaRPr lang="en-US" altLang="zh-CN" sz="2500" dirty="0" smtClean="0"/>
          </a:p>
          <a:p>
            <a:pPr lvl="1"/>
            <a:r>
              <a:rPr lang="zh-CN" altLang="en-US" sz="1900" dirty="0" smtClean="0"/>
              <a:t>我们的工作有多好？</a:t>
            </a:r>
            <a:endParaRPr lang="zh-CN" altLang="en-US" sz="1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20</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可行性分析</a:t>
            </a:r>
            <a:endParaRPr lang="zh-CN" altLang="en-US" dirty="0"/>
          </a:p>
        </p:txBody>
      </p:sp>
      <p:sp>
        <p:nvSpPr>
          <p:cNvPr id="3" name="Content Placeholder 2"/>
          <p:cNvSpPr>
            <a:spLocks noGrp="1"/>
          </p:cNvSpPr>
          <p:nvPr>
            <p:ph idx="1"/>
          </p:nvPr>
        </p:nvSpPr>
        <p:spPr/>
        <p:txBody>
          <a:bodyPr/>
          <a:lstStyle/>
          <a:p>
            <a:r>
              <a:rPr lang="zh-CN" altLang="en-US" dirty="0" smtClean="0"/>
              <a:t>可行性分析</a:t>
            </a:r>
            <a:endParaRPr lang="en-US" altLang="zh-CN" dirty="0" smtClean="0"/>
          </a:p>
          <a:p>
            <a:pPr lvl="1"/>
            <a:r>
              <a:rPr lang="zh-CN" altLang="en-US" dirty="0" smtClean="0"/>
              <a:t>回答：项目是否可行？</a:t>
            </a:r>
            <a:endParaRPr lang="en-US" altLang="zh-CN" dirty="0" smtClean="0"/>
          </a:p>
          <a:p>
            <a:pPr lvl="1"/>
            <a:r>
              <a:rPr lang="zh-CN" altLang="en-US" dirty="0" smtClean="0"/>
              <a:t>一个值得投资的项目首先应该是可行的</a:t>
            </a:r>
            <a:endParaRPr lang="en-US" altLang="zh-CN" dirty="0" smtClean="0"/>
          </a:p>
          <a:p>
            <a:endParaRPr lang="en-US" altLang="zh-CN" dirty="0" smtClean="0"/>
          </a:p>
          <a:p>
            <a:r>
              <a:rPr lang="zh-CN" altLang="en-US" dirty="0" smtClean="0"/>
              <a:t>项目可行的两大基本前提</a:t>
            </a:r>
            <a:endParaRPr lang="en-US" altLang="zh-CN" dirty="0" smtClean="0"/>
          </a:p>
          <a:p>
            <a:pPr marL="1031383" lvl="1" indent="-538113">
              <a:buFont typeface="+mj-ea"/>
              <a:buAutoNum type="circleNumDbPlain"/>
            </a:pPr>
            <a:r>
              <a:rPr lang="zh-CN" altLang="en-US" dirty="0" smtClean="0">
                <a:solidFill>
                  <a:srgbClr val="0000FF"/>
                </a:solidFill>
              </a:rPr>
              <a:t>风险可控 </a:t>
            </a:r>
            <a:endParaRPr lang="en-US" altLang="zh-CN" dirty="0" smtClean="0">
              <a:solidFill>
                <a:srgbClr val="0000FF"/>
              </a:solidFill>
            </a:endParaRPr>
          </a:p>
          <a:p>
            <a:pPr marL="1429985" lvl="2" indent="-478323"/>
            <a:r>
              <a:rPr lang="zh-CN" altLang="en-US" dirty="0" smtClean="0"/>
              <a:t>技术、管理、环境等方面</a:t>
            </a:r>
            <a:endParaRPr lang="en-US" altLang="zh-CN" dirty="0" smtClean="0"/>
          </a:p>
          <a:p>
            <a:pPr marL="1031383" lvl="1" indent="-538113">
              <a:buFont typeface="+mj-ea"/>
              <a:buAutoNum type="circleNumDbPlain"/>
            </a:pPr>
            <a:r>
              <a:rPr lang="zh-CN" altLang="en-US" dirty="0" smtClean="0">
                <a:solidFill>
                  <a:srgbClr val="0000FF"/>
                </a:solidFill>
              </a:rPr>
              <a:t>有利可图</a:t>
            </a:r>
            <a:endParaRPr lang="en-US" altLang="zh-CN" dirty="0" smtClean="0">
              <a:solidFill>
                <a:srgbClr val="0000FF"/>
              </a:solidFill>
            </a:endParaRPr>
          </a:p>
          <a:p>
            <a:pPr lvl="2"/>
            <a:r>
              <a:rPr lang="zh-CN" altLang="en-US" dirty="0" smtClean="0"/>
              <a:t>经济和非经济利益</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21</a:t>
            </a:fld>
            <a:endParaRPr lang="zh-CN" altLang="en-US" dirty="0"/>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wipe(down)">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可行性分析常识</a:t>
            </a:r>
            <a:endParaRPr lang="zh-CN" altLang="en-US" dirty="0"/>
          </a:p>
        </p:txBody>
      </p:sp>
      <p:sp>
        <p:nvSpPr>
          <p:cNvPr id="3" name="Content Placeholder 2"/>
          <p:cNvSpPr>
            <a:spLocks noGrp="1"/>
          </p:cNvSpPr>
          <p:nvPr>
            <p:ph idx="1"/>
          </p:nvPr>
        </p:nvSpPr>
        <p:spPr>
          <a:xfrm>
            <a:off x="613964" y="3501008"/>
            <a:ext cx="8667750" cy="2592289"/>
          </a:xfrm>
        </p:spPr>
        <p:txBody>
          <a:bodyPr/>
          <a:lstStyle/>
          <a:p>
            <a:r>
              <a:rPr lang="zh-CN" altLang="en-US" dirty="0" smtClean="0"/>
              <a:t>产品目标</a:t>
            </a:r>
            <a:endParaRPr lang="en-US" altLang="zh-CN" dirty="0" smtClean="0"/>
          </a:p>
          <a:p>
            <a:pPr lvl="1"/>
            <a:r>
              <a:rPr lang="zh-CN" altLang="en-US" dirty="0" smtClean="0"/>
              <a:t>例如：以既定成本收获预期价值</a:t>
            </a:r>
            <a:endParaRPr lang="en-US" altLang="zh-CN" dirty="0" smtClean="0"/>
          </a:p>
          <a:p>
            <a:endParaRPr lang="en-US" altLang="zh-CN" sz="1200" dirty="0" smtClean="0"/>
          </a:p>
          <a:p>
            <a:r>
              <a:rPr lang="zh-CN" altLang="en-US" dirty="0" smtClean="0">
                <a:solidFill>
                  <a:srgbClr val="C00000"/>
                </a:solidFill>
              </a:rPr>
              <a:t>为什么是“较大可能”？</a:t>
            </a:r>
            <a:endParaRPr lang="en-US" altLang="zh-CN" dirty="0" smtClean="0">
              <a:solidFill>
                <a:srgbClr val="C00000"/>
              </a:solidFill>
            </a:endParaRPr>
          </a:p>
          <a:p>
            <a:pPr lvl="1"/>
            <a:r>
              <a:rPr lang="zh-CN" altLang="en-US" dirty="0" smtClean="0"/>
              <a:t>因为，可行性分析并不能够“一锤定音”</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22</a:t>
            </a:fld>
            <a:endParaRPr lang="zh-CN" altLang="en-US" dirty="0"/>
          </a:p>
        </p:txBody>
      </p:sp>
      <p:sp>
        <p:nvSpPr>
          <p:cNvPr id="5" name="Rectangle 4"/>
          <p:cNvSpPr/>
          <p:nvPr/>
        </p:nvSpPr>
        <p:spPr>
          <a:xfrm>
            <a:off x="1130581" y="1484784"/>
            <a:ext cx="7566841" cy="1224135"/>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软件项目的可行性分析旨在确定目标软件产品能否较大可能地实现既定目标。</a:t>
            </a:r>
            <a:endParaRPr lang="zh-CN" altLang="en-US" sz="2900" dirty="0">
              <a:solidFill>
                <a:srgbClr val="C00000"/>
              </a:solidFill>
              <a:ea typeface="文鼎CS长美黑" pitchFamily="49" charset="-122"/>
            </a:endParaRPr>
          </a:p>
        </p:txBody>
      </p:sp>
      <p:pic>
        <p:nvPicPr>
          <p:cNvPr id="6" name="Picture 5" descr="http://t2.gstatic.com/images?q=tbn:ANd9GcRooEIeBcFtDqFbPrkGnFU5uWjX0frHHKdssfjovKKXGZS5AQvW"/>
          <p:cNvPicPr>
            <a:picLocks noChangeAspect="1" noChangeArrowheads="1"/>
          </p:cNvPicPr>
          <p:nvPr/>
        </p:nvPicPr>
        <p:blipFill>
          <a:blip r:embed="rId2" cstate="print"/>
          <a:srcRect/>
          <a:stretch>
            <a:fillRect/>
          </a:stretch>
        </p:blipFill>
        <p:spPr bwMode="auto">
          <a:xfrm>
            <a:off x="8736978" y="5013182"/>
            <a:ext cx="1130575" cy="1314946"/>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 presetClass="entr" presetSubtype="2"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可行性分析的对象</a:t>
            </a:r>
            <a:endParaRPr lang="zh-CN" altLang="en-US" dirty="0"/>
          </a:p>
        </p:txBody>
      </p:sp>
      <p:sp>
        <p:nvSpPr>
          <p:cNvPr id="3" name="Content Placeholder 2"/>
          <p:cNvSpPr>
            <a:spLocks noGrp="1"/>
          </p:cNvSpPr>
          <p:nvPr>
            <p:ph idx="1"/>
          </p:nvPr>
        </p:nvSpPr>
        <p:spPr>
          <a:xfrm>
            <a:off x="613964" y="1196752"/>
            <a:ext cx="8667750" cy="5112568"/>
          </a:xfrm>
        </p:spPr>
        <p:txBody>
          <a:bodyPr/>
          <a:lstStyle/>
          <a:p>
            <a:r>
              <a:rPr lang="zh-CN" altLang="en-US" sz="2900" dirty="0" smtClean="0">
                <a:solidFill>
                  <a:srgbClr val="0000FF"/>
                </a:solidFill>
              </a:rPr>
              <a:t>客户方和工程方</a:t>
            </a:r>
            <a:endParaRPr lang="en-US" altLang="zh-CN" sz="2900" dirty="0" smtClean="0">
              <a:solidFill>
                <a:srgbClr val="0000FF"/>
              </a:solidFill>
            </a:endParaRPr>
          </a:p>
          <a:p>
            <a:pPr lvl="1"/>
            <a:r>
              <a:rPr lang="zh-CN" altLang="en-US" sz="2500" dirty="0" smtClean="0"/>
              <a:t>当前战略目标、政策、功能和用户群体</a:t>
            </a:r>
            <a:endParaRPr lang="en-US" altLang="zh-CN" sz="2500" dirty="0" smtClean="0"/>
          </a:p>
          <a:p>
            <a:r>
              <a:rPr lang="zh-CN" altLang="en-US" sz="2900" dirty="0" smtClean="0">
                <a:solidFill>
                  <a:srgbClr val="0000FF"/>
                </a:solidFill>
              </a:rPr>
              <a:t>已有软件产品</a:t>
            </a:r>
            <a:endParaRPr lang="en-US" altLang="zh-CN" sz="2900" dirty="0" smtClean="0">
              <a:solidFill>
                <a:srgbClr val="0000FF"/>
              </a:solidFill>
            </a:endParaRPr>
          </a:p>
          <a:p>
            <a:pPr lvl="1"/>
            <a:r>
              <a:rPr lang="zh-CN" altLang="en-US" sz="2500" dirty="0" smtClean="0"/>
              <a:t>显著问题或局限性，包括功能和质量等方面</a:t>
            </a:r>
            <a:endParaRPr lang="en-US" altLang="zh-CN" sz="2500" dirty="0" smtClean="0"/>
          </a:p>
          <a:p>
            <a:r>
              <a:rPr lang="zh-CN" altLang="en-US" sz="2900" dirty="0" smtClean="0">
                <a:solidFill>
                  <a:srgbClr val="0000FF"/>
                </a:solidFill>
              </a:rPr>
              <a:t>待开发软件产品</a:t>
            </a:r>
            <a:endParaRPr lang="en-US" altLang="zh-CN" sz="2900" dirty="0" smtClean="0">
              <a:solidFill>
                <a:srgbClr val="0000FF"/>
              </a:solidFill>
            </a:endParaRPr>
          </a:p>
          <a:p>
            <a:pPr lvl="1"/>
            <a:r>
              <a:rPr lang="zh-CN" altLang="en-US" sz="2500" dirty="0" smtClean="0"/>
              <a:t>所要解决的问题、预定目标，及相比于已有软件产品的假定优势</a:t>
            </a:r>
            <a:endParaRPr lang="en-US" altLang="zh-CN" sz="2500" dirty="0" smtClean="0"/>
          </a:p>
          <a:p>
            <a:r>
              <a:rPr lang="zh-CN" altLang="en-US" sz="2900" dirty="0" smtClean="0">
                <a:solidFill>
                  <a:srgbClr val="0000FF"/>
                </a:solidFill>
              </a:rPr>
              <a:t>当前项目的约束</a:t>
            </a:r>
            <a:endParaRPr lang="en-US" altLang="zh-CN" sz="2900" dirty="0" smtClean="0"/>
          </a:p>
          <a:p>
            <a:pPr lvl="1"/>
            <a:r>
              <a:rPr lang="zh-CN" altLang="en-US" sz="2500" dirty="0" smtClean="0"/>
              <a:t>包括显式和隐式约束，尤其要来自应用领域的约束 </a:t>
            </a:r>
            <a:endParaRPr lang="en-US" altLang="zh-CN" sz="2500" dirty="0" smtClean="0"/>
          </a:p>
          <a:p>
            <a:r>
              <a:rPr lang="zh-CN" altLang="en-US" sz="2900" dirty="0" smtClean="0">
                <a:solidFill>
                  <a:srgbClr val="0000FF"/>
                </a:solidFill>
              </a:rPr>
              <a:t>候选解决方案</a:t>
            </a:r>
            <a:endParaRPr lang="en-US" altLang="zh-CN" sz="2900" dirty="0" smtClean="0">
              <a:solidFill>
                <a:srgbClr val="0000FF"/>
              </a:solidFill>
            </a:endParaRPr>
          </a:p>
          <a:p>
            <a:pPr lvl="1"/>
            <a:r>
              <a:rPr lang="zh-CN" altLang="en-US" sz="2500" dirty="0" smtClean="0"/>
              <a:t>现实可行性，及优缺点</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23</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可行性分析视角</a:t>
            </a:r>
            <a:endParaRPr lang="zh-CN" altLang="en-US" dirty="0"/>
          </a:p>
        </p:txBody>
      </p:sp>
      <p:sp>
        <p:nvSpPr>
          <p:cNvPr id="3" name="Content Placeholder 2"/>
          <p:cNvSpPr>
            <a:spLocks noGrp="1"/>
          </p:cNvSpPr>
          <p:nvPr>
            <p:ph idx="1"/>
          </p:nvPr>
        </p:nvSpPr>
        <p:spPr>
          <a:xfrm>
            <a:off x="613964" y="5733257"/>
            <a:ext cx="8667750" cy="792088"/>
          </a:xfrm>
        </p:spPr>
        <p:txBody>
          <a:bodyPr/>
          <a:lstStyle/>
          <a:p>
            <a:r>
              <a:rPr lang="zh-CN" altLang="en-US" sz="2900" dirty="0" smtClean="0"/>
              <a:t>综合各视角，得出一份统一的分析报告</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24</a:t>
            </a:fld>
            <a:endParaRPr lang="zh-CN" altLang="en-US" dirty="0"/>
          </a:p>
        </p:txBody>
      </p:sp>
      <p:grpSp>
        <p:nvGrpSpPr>
          <p:cNvPr id="5" name="Group 4"/>
          <p:cNvGrpSpPr>
            <a:grpSpLocks noChangeAspect="1"/>
          </p:cNvGrpSpPr>
          <p:nvPr/>
        </p:nvGrpSpPr>
        <p:grpSpPr>
          <a:xfrm>
            <a:off x="2385181" y="1279899"/>
            <a:ext cx="4752068" cy="3949307"/>
            <a:chOff x="2539778" y="1574799"/>
            <a:chExt cx="4064443" cy="3708402"/>
          </a:xfrm>
        </p:grpSpPr>
        <p:grpSp>
          <p:nvGrpSpPr>
            <p:cNvPr id="6" name="Group 1"/>
            <p:cNvGrpSpPr/>
            <p:nvPr/>
          </p:nvGrpSpPr>
          <p:grpSpPr>
            <a:xfrm>
              <a:off x="3997523" y="3008148"/>
              <a:ext cx="1148953" cy="1148953"/>
              <a:chOff x="2473523" y="1611147"/>
              <a:chExt cx="1148953" cy="1148953"/>
            </a:xfrm>
            <a:scene3d>
              <a:camera prst="orthographicFront"/>
              <a:lightRig rig="flat" dir="t"/>
            </a:scene3d>
          </p:grpSpPr>
          <p:sp>
            <p:nvSpPr>
              <p:cNvPr id="37" name="Oval 2"/>
              <p:cNvSpPr/>
              <p:nvPr/>
            </p:nvSpPr>
            <p:spPr>
              <a:xfrm>
                <a:off x="2473523" y="1611147"/>
                <a:ext cx="1148953" cy="1148953"/>
              </a:xfrm>
              <a:prstGeom prst="ellipse">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8" name="Oval 4"/>
              <p:cNvSpPr/>
              <p:nvPr/>
            </p:nvSpPr>
            <p:spPr>
              <a:xfrm>
                <a:off x="2641783" y="1779407"/>
                <a:ext cx="812433" cy="81243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algn="ctr" defTabSz="837065">
                  <a:lnSpc>
                    <a:spcPct val="90000"/>
                  </a:lnSpc>
                  <a:spcAft>
                    <a:spcPct val="35000"/>
                  </a:spcAft>
                </a:pPr>
                <a:r>
                  <a:rPr lang="zh-CN" altLang="en-US" sz="2500" dirty="0" smtClean="0">
                    <a:latin typeface="微软雅黑" pitchFamily="34" charset="-122"/>
                    <a:ea typeface="微软雅黑" pitchFamily="34" charset="-122"/>
                  </a:rPr>
                  <a:t>可行性</a:t>
                </a:r>
                <a:endParaRPr lang="zh-CN" altLang="en-US" sz="2500" dirty="0">
                  <a:latin typeface="微软雅黑" pitchFamily="34" charset="-122"/>
                  <a:ea typeface="微软雅黑" pitchFamily="34" charset="-122"/>
                </a:endParaRPr>
              </a:p>
            </p:txBody>
          </p:sp>
        </p:grpSp>
        <p:grpSp>
          <p:nvGrpSpPr>
            <p:cNvPr id="7" name="Group 4"/>
            <p:cNvGrpSpPr/>
            <p:nvPr/>
          </p:nvGrpSpPr>
          <p:grpSpPr>
            <a:xfrm>
              <a:off x="4376677" y="2531719"/>
              <a:ext cx="390644" cy="336676"/>
              <a:chOff x="2852677" y="1134718"/>
              <a:chExt cx="390644" cy="336676"/>
            </a:xfrm>
            <a:scene3d>
              <a:camera prst="orthographicFront"/>
              <a:lightRig rig="flat" dir="t"/>
            </a:scene3d>
          </p:grpSpPr>
          <p:sp>
            <p:nvSpPr>
              <p:cNvPr id="35" name="Right Arrow 5"/>
              <p:cNvSpPr/>
              <p:nvPr/>
            </p:nvSpPr>
            <p:spPr>
              <a:xfrm rot="5400000">
                <a:off x="2879661" y="1107734"/>
                <a:ext cx="336676" cy="390644"/>
              </a:xfrm>
              <a:prstGeom prst="rightArrow">
                <a:avLst>
                  <a:gd name="adj1" fmla="val 60000"/>
                  <a:gd name="adj2" fmla="val 50000"/>
                </a:avLst>
              </a:prstGeom>
              <a:solidFill>
                <a:schemeClr val="accent4">
                  <a:lumMod val="50000"/>
                </a:schemeClr>
              </a:solidFill>
              <a:sp3d z="-80000" prstMaterial="plastic">
                <a:bevelT w="50800" h="50800"/>
                <a:bevelB w="25400" h="25400" prst="angle"/>
              </a:sp3d>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sp>
          <p:sp>
            <p:nvSpPr>
              <p:cNvPr id="36" name="Right Arrow 6"/>
              <p:cNvSpPr/>
              <p:nvPr/>
            </p:nvSpPr>
            <p:spPr>
              <a:xfrm rot="5400000">
                <a:off x="2930163" y="1135362"/>
                <a:ext cx="235673" cy="234386"/>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51050">
                  <a:lnSpc>
                    <a:spcPct val="90000"/>
                  </a:lnSpc>
                  <a:spcAft>
                    <a:spcPct val="35000"/>
                  </a:spcAft>
                </a:pPr>
                <a:endParaRPr lang="zh-CN" altLang="en-US" sz="2500" dirty="0">
                  <a:latin typeface="方正精楷简体" pitchFamily="2" charset="-122"/>
                  <a:ea typeface="汉鼎简楷体" pitchFamily="49" charset="-122"/>
                </a:endParaRPr>
              </a:p>
            </p:txBody>
          </p:sp>
        </p:grpSp>
        <p:grpSp>
          <p:nvGrpSpPr>
            <p:cNvPr id="8" name="Group 7"/>
            <p:cNvGrpSpPr/>
            <p:nvPr/>
          </p:nvGrpSpPr>
          <p:grpSpPr>
            <a:xfrm>
              <a:off x="4069809" y="1574799"/>
              <a:ext cx="1004380" cy="798108"/>
              <a:chOff x="2545809" y="177798"/>
              <a:chExt cx="1004380" cy="798108"/>
            </a:xfrm>
            <a:scene3d>
              <a:camera prst="orthographicFront"/>
              <a:lightRig rig="flat" dir="t"/>
            </a:scene3d>
          </p:grpSpPr>
          <p:sp>
            <p:nvSpPr>
              <p:cNvPr id="33" name="Oval 8"/>
              <p:cNvSpPr/>
              <p:nvPr/>
            </p:nvSpPr>
            <p:spPr>
              <a:xfrm>
                <a:off x="2545809" y="177798"/>
                <a:ext cx="1004380" cy="798108"/>
              </a:xfrm>
              <a:prstGeom prst="ellipse">
                <a:avLst/>
              </a:prstGeom>
              <a:solidFill>
                <a:schemeClr val="accent4">
                  <a:lumMod val="50000"/>
                </a:schemeClr>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sp>
          <p:sp>
            <p:nvSpPr>
              <p:cNvPr id="34" name="Oval 8"/>
              <p:cNvSpPr/>
              <p:nvPr/>
            </p:nvSpPr>
            <p:spPr>
              <a:xfrm>
                <a:off x="2692897" y="294678"/>
                <a:ext cx="710204" cy="56434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algn="ctr" defTabSz="744057">
                  <a:lnSpc>
                    <a:spcPct val="90000"/>
                  </a:lnSpc>
                  <a:spcAft>
                    <a:spcPct val="35000"/>
                  </a:spcAft>
                </a:pPr>
                <a:r>
                  <a:rPr lang="zh-CN" altLang="en-US" sz="2500" dirty="0" smtClean="0">
                    <a:latin typeface="方正精楷简体" pitchFamily="2" charset="-122"/>
                    <a:ea typeface="汉鼎简楷体" pitchFamily="49" charset="-122"/>
                  </a:rPr>
                  <a:t>技术</a:t>
                </a:r>
                <a:endParaRPr lang="zh-CN" altLang="en-US" sz="2500" dirty="0">
                  <a:latin typeface="方正精楷简体" pitchFamily="2" charset="-122"/>
                  <a:ea typeface="汉鼎简楷体" pitchFamily="49" charset="-122"/>
                </a:endParaRPr>
              </a:p>
            </p:txBody>
          </p:sp>
        </p:grpSp>
        <p:grpSp>
          <p:nvGrpSpPr>
            <p:cNvPr id="9" name="Group 10"/>
            <p:cNvGrpSpPr/>
            <p:nvPr/>
          </p:nvGrpSpPr>
          <p:grpSpPr>
            <a:xfrm>
              <a:off x="5225428" y="3128017"/>
              <a:ext cx="289136" cy="390644"/>
              <a:chOff x="3701428" y="1731016"/>
              <a:chExt cx="289136" cy="390644"/>
            </a:xfrm>
            <a:scene3d>
              <a:camera prst="orthographicFront"/>
              <a:lightRig rig="flat" dir="t"/>
            </a:scene3d>
          </p:grpSpPr>
          <p:sp>
            <p:nvSpPr>
              <p:cNvPr id="31" name="Right Arrow 11"/>
              <p:cNvSpPr/>
              <p:nvPr/>
            </p:nvSpPr>
            <p:spPr>
              <a:xfrm rot="9417635">
                <a:off x="3701428" y="1731016"/>
                <a:ext cx="289136" cy="390644"/>
              </a:xfrm>
              <a:prstGeom prst="rightArrow">
                <a:avLst>
                  <a:gd name="adj1" fmla="val 60000"/>
                  <a:gd name="adj2" fmla="val 50000"/>
                </a:avLst>
              </a:prstGeom>
              <a:solidFill>
                <a:schemeClr val="accent5">
                  <a:lumMod val="50000"/>
                </a:schemeClr>
              </a:solidFill>
              <a:sp3d z="-80000" prstMaterial="plastic">
                <a:bevelT w="50800" h="50800"/>
                <a:bevelB w="25400" h="25400" prst="angle"/>
              </a:sp3d>
            </p:spPr>
            <p:style>
              <a:lnRef idx="0">
                <a:schemeClr val="lt1">
                  <a:hueOff val="0"/>
                  <a:satOff val="0"/>
                  <a:lumOff val="0"/>
                  <a:alphaOff val="0"/>
                </a:schemeClr>
              </a:lnRef>
              <a:fillRef idx="3">
                <a:scrgbClr r="0" g="0" b="0"/>
              </a:fillRef>
              <a:effectRef idx="2">
                <a:schemeClr val="accent3">
                  <a:hueOff val="2812566"/>
                  <a:satOff val="-4220"/>
                  <a:lumOff val="-686"/>
                  <a:alphaOff val="0"/>
                </a:schemeClr>
              </a:effectRef>
              <a:fontRef idx="minor">
                <a:schemeClr val="lt1"/>
              </a:fontRef>
            </p:style>
          </p:sp>
          <p:sp>
            <p:nvSpPr>
              <p:cNvPr id="32" name="Right Arrow 10"/>
              <p:cNvSpPr/>
              <p:nvPr/>
            </p:nvSpPr>
            <p:spPr>
              <a:xfrm rot="9417635">
                <a:off x="3784710" y="1792171"/>
                <a:ext cx="202395" cy="234386"/>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51050">
                  <a:lnSpc>
                    <a:spcPct val="90000"/>
                  </a:lnSpc>
                  <a:spcAft>
                    <a:spcPct val="35000"/>
                  </a:spcAft>
                </a:pPr>
                <a:endParaRPr lang="zh-CN" altLang="en-US" sz="2500" dirty="0">
                  <a:latin typeface="方正精楷简体" pitchFamily="2" charset="-122"/>
                  <a:ea typeface="汉鼎简楷体" pitchFamily="49" charset="-122"/>
                </a:endParaRPr>
              </a:p>
            </p:txBody>
          </p:sp>
        </p:grpSp>
        <p:grpSp>
          <p:nvGrpSpPr>
            <p:cNvPr id="10" name="Group 13"/>
            <p:cNvGrpSpPr/>
            <p:nvPr/>
          </p:nvGrpSpPr>
          <p:grpSpPr>
            <a:xfrm>
              <a:off x="5599841" y="2686433"/>
              <a:ext cx="1004380" cy="798108"/>
              <a:chOff x="4075841" y="1289432"/>
              <a:chExt cx="1004380" cy="798108"/>
            </a:xfrm>
            <a:scene3d>
              <a:camera prst="orthographicFront"/>
              <a:lightRig rig="flat" dir="t"/>
            </a:scene3d>
          </p:grpSpPr>
          <p:sp>
            <p:nvSpPr>
              <p:cNvPr id="29" name="Oval 28"/>
              <p:cNvSpPr/>
              <p:nvPr/>
            </p:nvSpPr>
            <p:spPr>
              <a:xfrm>
                <a:off x="4075841" y="1289432"/>
                <a:ext cx="1004380" cy="798108"/>
              </a:xfrm>
              <a:prstGeom prst="ellipse">
                <a:avLst/>
              </a:prstGeom>
              <a:solidFill>
                <a:schemeClr val="accent5">
                  <a:lumMod val="50000"/>
                </a:schemeClr>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3">
                  <a:hueOff val="2812566"/>
                  <a:satOff val="-4220"/>
                  <a:lumOff val="-686"/>
                  <a:alphaOff val="0"/>
                </a:schemeClr>
              </a:effectRef>
              <a:fontRef idx="minor">
                <a:schemeClr val="lt1"/>
              </a:fontRef>
            </p:style>
          </p:sp>
          <p:sp>
            <p:nvSpPr>
              <p:cNvPr id="30" name="Oval 12"/>
              <p:cNvSpPr/>
              <p:nvPr/>
            </p:nvSpPr>
            <p:spPr>
              <a:xfrm>
                <a:off x="4222929" y="1406312"/>
                <a:ext cx="710204" cy="56434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algn="ctr" defTabSz="744057">
                  <a:lnSpc>
                    <a:spcPct val="90000"/>
                  </a:lnSpc>
                  <a:spcAft>
                    <a:spcPct val="35000"/>
                  </a:spcAft>
                </a:pPr>
                <a:r>
                  <a:rPr lang="zh-CN" altLang="en-US" sz="2500" dirty="0" smtClean="0">
                    <a:latin typeface="方正精楷简体" pitchFamily="2" charset="-122"/>
                    <a:ea typeface="汉鼎简楷体" pitchFamily="49" charset="-122"/>
                  </a:rPr>
                  <a:t>经济</a:t>
                </a:r>
                <a:endParaRPr lang="zh-CN" altLang="en-US" sz="2500" dirty="0">
                  <a:latin typeface="方正精楷简体" pitchFamily="2" charset="-122"/>
                  <a:ea typeface="汉鼎简楷体" pitchFamily="49" charset="-122"/>
                </a:endParaRPr>
              </a:p>
            </p:txBody>
          </p:sp>
        </p:grpSp>
        <p:grpSp>
          <p:nvGrpSpPr>
            <p:cNvPr id="11" name="Group 16"/>
            <p:cNvGrpSpPr/>
            <p:nvPr/>
          </p:nvGrpSpPr>
          <p:grpSpPr>
            <a:xfrm>
              <a:off x="4887421" y="4124716"/>
              <a:ext cx="390644" cy="321771"/>
              <a:chOff x="3363421" y="2727715"/>
              <a:chExt cx="390644" cy="321771"/>
            </a:xfrm>
            <a:scene3d>
              <a:camera prst="orthographicFront"/>
              <a:lightRig rig="flat" dir="t"/>
            </a:scene3d>
          </p:grpSpPr>
          <p:sp>
            <p:nvSpPr>
              <p:cNvPr id="27" name="Right Arrow 26"/>
              <p:cNvSpPr/>
              <p:nvPr/>
            </p:nvSpPr>
            <p:spPr>
              <a:xfrm rot="13692096">
                <a:off x="3397857" y="2693279"/>
                <a:ext cx="321771" cy="390644"/>
              </a:xfrm>
              <a:prstGeom prst="rightArrow">
                <a:avLst>
                  <a:gd name="adj1" fmla="val 60000"/>
                  <a:gd name="adj2" fmla="val 50000"/>
                </a:avLst>
              </a:prstGeom>
              <a:solidFill>
                <a:schemeClr val="bg2">
                  <a:lumMod val="10000"/>
                </a:schemeClr>
              </a:solidFill>
              <a:sp3d z="-80000" prstMaterial="plastic">
                <a:bevelT w="50800" h="50800"/>
                <a:bevelB w="25400" h="25400" prst="angle"/>
              </a:sp3d>
            </p:spPr>
            <p:style>
              <a:lnRef idx="0">
                <a:schemeClr val="lt1">
                  <a:hueOff val="0"/>
                  <a:satOff val="0"/>
                  <a:lumOff val="0"/>
                  <a:alphaOff val="0"/>
                </a:schemeClr>
              </a:lnRef>
              <a:fillRef idx="3">
                <a:scrgbClr r="0" g="0" b="0"/>
              </a:fillRef>
              <a:effectRef idx="2">
                <a:schemeClr val="accent3">
                  <a:hueOff val="5625132"/>
                  <a:satOff val="-8440"/>
                  <a:lumOff val="-1373"/>
                  <a:alphaOff val="0"/>
                </a:schemeClr>
              </a:effectRef>
              <a:fontRef idx="minor">
                <a:schemeClr val="lt1"/>
              </a:fontRef>
            </p:style>
          </p:sp>
          <p:sp>
            <p:nvSpPr>
              <p:cNvPr id="28" name="Right Arrow 14"/>
              <p:cNvSpPr/>
              <p:nvPr/>
            </p:nvSpPr>
            <p:spPr>
              <a:xfrm rot="13692096">
                <a:off x="3478292" y="2807390"/>
                <a:ext cx="225240" cy="234386"/>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51050">
                  <a:lnSpc>
                    <a:spcPct val="90000"/>
                  </a:lnSpc>
                  <a:spcAft>
                    <a:spcPct val="35000"/>
                  </a:spcAft>
                </a:pPr>
                <a:endParaRPr lang="zh-CN" altLang="en-US" sz="2500" dirty="0">
                  <a:latin typeface="方正精楷简体" pitchFamily="2" charset="-122"/>
                  <a:ea typeface="汉鼎简楷体" pitchFamily="49" charset="-122"/>
                </a:endParaRPr>
              </a:p>
            </p:txBody>
          </p:sp>
        </p:grpSp>
        <p:grpSp>
          <p:nvGrpSpPr>
            <p:cNvPr id="12" name="Group 19"/>
            <p:cNvGrpSpPr/>
            <p:nvPr/>
          </p:nvGrpSpPr>
          <p:grpSpPr>
            <a:xfrm>
              <a:off x="5015421" y="4485093"/>
              <a:ext cx="1004380" cy="798108"/>
              <a:chOff x="3491421" y="3088092"/>
              <a:chExt cx="1004380" cy="798108"/>
            </a:xfrm>
            <a:scene3d>
              <a:camera prst="orthographicFront"/>
              <a:lightRig rig="flat" dir="t"/>
            </a:scene3d>
          </p:grpSpPr>
          <p:sp>
            <p:nvSpPr>
              <p:cNvPr id="25" name="Oval 24"/>
              <p:cNvSpPr/>
              <p:nvPr/>
            </p:nvSpPr>
            <p:spPr>
              <a:xfrm>
                <a:off x="3491421" y="3088092"/>
                <a:ext cx="1004380" cy="798108"/>
              </a:xfrm>
              <a:prstGeom prst="ellipse">
                <a:avLst/>
              </a:prstGeom>
              <a:solidFill>
                <a:schemeClr val="bg2">
                  <a:lumMod val="10000"/>
                </a:schemeClr>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3">
                  <a:hueOff val="5625132"/>
                  <a:satOff val="-8440"/>
                  <a:lumOff val="-1373"/>
                  <a:alphaOff val="0"/>
                </a:schemeClr>
              </a:effectRef>
              <a:fontRef idx="minor">
                <a:schemeClr val="lt1"/>
              </a:fontRef>
            </p:style>
          </p:sp>
          <p:sp>
            <p:nvSpPr>
              <p:cNvPr id="26" name="Oval 16"/>
              <p:cNvSpPr/>
              <p:nvPr/>
            </p:nvSpPr>
            <p:spPr>
              <a:xfrm>
                <a:off x="3638509" y="3204972"/>
                <a:ext cx="710204" cy="56434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algn="ctr" defTabSz="744057">
                  <a:lnSpc>
                    <a:spcPct val="90000"/>
                  </a:lnSpc>
                  <a:spcAft>
                    <a:spcPct val="35000"/>
                  </a:spcAft>
                </a:pPr>
                <a:r>
                  <a:rPr lang="zh-CN" altLang="en-US" sz="2500" dirty="0" smtClean="0">
                    <a:latin typeface="方正精楷简体" pitchFamily="2" charset="-122"/>
                    <a:ea typeface="汉鼎简楷体" pitchFamily="49" charset="-122"/>
                  </a:rPr>
                  <a:t>社会</a:t>
                </a:r>
                <a:endParaRPr lang="zh-CN" altLang="en-US" sz="2500" dirty="0">
                  <a:latin typeface="方正精楷简体" pitchFamily="2" charset="-122"/>
                  <a:ea typeface="汉鼎简楷体" pitchFamily="49" charset="-122"/>
                </a:endParaRPr>
              </a:p>
            </p:txBody>
          </p:sp>
        </p:grpSp>
        <p:grpSp>
          <p:nvGrpSpPr>
            <p:cNvPr id="13" name="Group 22"/>
            <p:cNvGrpSpPr/>
            <p:nvPr/>
          </p:nvGrpSpPr>
          <p:grpSpPr>
            <a:xfrm>
              <a:off x="3865935" y="4124716"/>
              <a:ext cx="390644" cy="321771"/>
              <a:chOff x="2341935" y="2727715"/>
              <a:chExt cx="390644" cy="321771"/>
            </a:xfrm>
            <a:scene3d>
              <a:camera prst="orthographicFront"/>
              <a:lightRig rig="flat" dir="t"/>
            </a:scene3d>
          </p:grpSpPr>
          <p:sp>
            <p:nvSpPr>
              <p:cNvPr id="23" name="Right Arrow 22"/>
              <p:cNvSpPr/>
              <p:nvPr/>
            </p:nvSpPr>
            <p:spPr>
              <a:xfrm rot="18572395">
                <a:off x="2376371" y="2693279"/>
                <a:ext cx="321771" cy="390644"/>
              </a:xfrm>
              <a:prstGeom prst="rightArrow">
                <a:avLst>
                  <a:gd name="adj1" fmla="val 60000"/>
                  <a:gd name="adj2" fmla="val 50000"/>
                </a:avLst>
              </a:prstGeom>
              <a:solidFill>
                <a:srgbClr val="843F06"/>
              </a:solidFill>
              <a:sp3d z="-80000" prstMaterial="plastic">
                <a:bevelT w="50800" h="50800"/>
                <a:bevelB w="25400" h="25400" prst="angle"/>
              </a:sp3d>
            </p:spPr>
            <p:style>
              <a:lnRef idx="0">
                <a:schemeClr val="lt1">
                  <a:hueOff val="0"/>
                  <a:satOff val="0"/>
                  <a:lumOff val="0"/>
                  <a:alphaOff val="0"/>
                </a:schemeClr>
              </a:lnRef>
              <a:fillRef idx="3">
                <a:scrgbClr r="0" g="0" b="0"/>
              </a:fillRef>
              <a:effectRef idx="2">
                <a:schemeClr val="accent3">
                  <a:hueOff val="8437698"/>
                  <a:satOff val="-12660"/>
                  <a:lumOff val="-2059"/>
                  <a:alphaOff val="0"/>
                </a:schemeClr>
              </a:effectRef>
              <a:fontRef idx="minor">
                <a:schemeClr val="lt1"/>
              </a:fontRef>
            </p:style>
          </p:sp>
          <p:sp>
            <p:nvSpPr>
              <p:cNvPr id="24" name="Right Arrow 18"/>
              <p:cNvSpPr/>
              <p:nvPr/>
            </p:nvSpPr>
            <p:spPr>
              <a:xfrm rot="29372395">
                <a:off x="2393910" y="2808629"/>
                <a:ext cx="225240" cy="234386"/>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51050">
                  <a:lnSpc>
                    <a:spcPct val="90000"/>
                  </a:lnSpc>
                  <a:spcAft>
                    <a:spcPct val="35000"/>
                  </a:spcAft>
                </a:pPr>
                <a:endParaRPr lang="zh-CN" altLang="en-US" sz="2500" dirty="0">
                  <a:latin typeface="方正精楷简体" pitchFamily="2" charset="-122"/>
                  <a:ea typeface="汉鼎简楷体" pitchFamily="49" charset="-122"/>
                </a:endParaRPr>
              </a:p>
            </p:txBody>
          </p:sp>
        </p:grpSp>
        <p:grpSp>
          <p:nvGrpSpPr>
            <p:cNvPr id="14" name="Group 25"/>
            <p:cNvGrpSpPr/>
            <p:nvPr/>
          </p:nvGrpSpPr>
          <p:grpSpPr>
            <a:xfrm>
              <a:off x="3124198" y="4485093"/>
              <a:ext cx="1004380" cy="798108"/>
              <a:chOff x="1600198" y="3088092"/>
              <a:chExt cx="1004380" cy="798108"/>
            </a:xfrm>
            <a:scene3d>
              <a:camera prst="orthographicFront"/>
              <a:lightRig rig="flat" dir="t"/>
            </a:scene3d>
          </p:grpSpPr>
          <p:sp>
            <p:nvSpPr>
              <p:cNvPr id="21" name="Oval 20"/>
              <p:cNvSpPr/>
              <p:nvPr/>
            </p:nvSpPr>
            <p:spPr>
              <a:xfrm>
                <a:off x="1600198" y="3088092"/>
                <a:ext cx="1004380" cy="798108"/>
              </a:xfrm>
              <a:prstGeom prst="ellipse">
                <a:avLst/>
              </a:prstGeom>
              <a:solidFill>
                <a:srgbClr val="843F06"/>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3">
                  <a:hueOff val="8437698"/>
                  <a:satOff val="-12660"/>
                  <a:lumOff val="-2059"/>
                  <a:alphaOff val="0"/>
                </a:schemeClr>
              </a:effectRef>
              <a:fontRef idx="minor">
                <a:schemeClr val="lt1"/>
              </a:fontRef>
            </p:style>
          </p:sp>
          <p:sp>
            <p:nvSpPr>
              <p:cNvPr id="22" name="Oval 20"/>
              <p:cNvSpPr/>
              <p:nvPr/>
            </p:nvSpPr>
            <p:spPr>
              <a:xfrm>
                <a:off x="1747286" y="3204972"/>
                <a:ext cx="710204" cy="56434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algn="ctr" defTabSz="744057">
                  <a:lnSpc>
                    <a:spcPct val="90000"/>
                  </a:lnSpc>
                  <a:spcAft>
                    <a:spcPct val="35000"/>
                  </a:spcAft>
                </a:pPr>
                <a:r>
                  <a:rPr lang="zh-CN" altLang="en-US" sz="2500" dirty="0" smtClean="0">
                    <a:latin typeface="方正精楷简体" pitchFamily="2" charset="-122"/>
                    <a:ea typeface="汉鼎简楷体" pitchFamily="49" charset="-122"/>
                  </a:rPr>
                  <a:t>操控</a:t>
                </a:r>
                <a:endParaRPr lang="zh-CN" altLang="en-US" sz="2500" dirty="0">
                  <a:latin typeface="方正精楷简体" pitchFamily="2" charset="-122"/>
                  <a:ea typeface="汉鼎简楷体" pitchFamily="49" charset="-122"/>
                </a:endParaRPr>
              </a:p>
            </p:txBody>
          </p:sp>
        </p:grpSp>
        <p:grpSp>
          <p:nvGrpSpPr>
            <p:cNvPr id="15" name="Group 28"/>
            <p:cNvGrpSpPr/>
            <p:nvPr/>
          </p:nvGrpSpPr>
          <p:grpSpPr>
            <a:xfrm>
              <a:off x="3629434" y="3128017"/>
              <a:ext cx="289136" cy="390644"/>
              <a:chOff x="2105434" y="1731016"/>
              <a:chExt cx="289136" cy="390644"/>
            </a:xfrm>
            <a:scene3d>
              <a:camera prst="orthographicFront"/>
              <a:lightRig rig="flat" dir="t"/>
            </a:scene3d>
          </p:grpSpPr>
          <p:sp>
            <p:nvSpPr>
              <p:cNvPr id="19" name="Right Arrow 18"/>
              <p:cNvSpPr/>
              <p:nvPr/>
            </p:nvSpPr>
            <p:spPr>
              <a:xfrm rot="1330165">
                <a:off x="2105434" y="1731016"/>
                <a:ext cx="289136" cy="390644"/>
              </a:xfrm>
              <a:prstGeom prst="rightArrow">
                <a:avLst>
                  <a:gd name="adj1" fmla="val 60000"/>
                  <a:gd name="adj2" fmla="val 50000"/>
                </a:avLst>
              </a:prstGeom>
              <a:solidFill>
                <a:srgbClr val="37441C"/>
              </a:solidFill>
              <a:sp3d z="-80000" prstMaterial="plastic">
                <a:bevelT w="50800" h="50800"/>
                <a:bevelB w="25400" h="25400" prst="angle"/>
              </a:sp3d>
            </p:spPr>
            <p:style>
              <a:lnRef idx="0">
                <a:schemeClr val="lt1">
                  <a:hueOff val="0"/>
                  <a:satOff val="0"/>
                  <a:lumOff val="0"/>
                  <a:alphaOff val="0"/>
                </a:schemeClr>
              </a:lnRef>
              <a:fillRef idx="3">
                <a:scrgbClr r="0" g="0" b="0"/>
              </a:fillRef>
              <a:effectRef idx="2">
                <a:schemeClr val="accent3">
                  <a:hueOff val="11250264"/>
                  <a:satOff val="-16880"/>
                  <a:lumOff val="-2745"/>
                  <a:alphaOff val="0"/>
                </a:schemeClr>
              </a:effectRef>
              <a:fontRef idx="minor">
                <a:schemeClr val="lt1"/>
              </a:fontRef>
            </p:style>
          </p:sp>
          <p:sp>
            <p:nvSpPr>
              <p:cNvPr id="20" name="Right Arrow 22"/>
              <p:cNvSpPr/>
              <p:nvPr/>
            </p:nvSpPr>
            <p:spPr>
              <a:xfrm rot="12130165">
                <a:off x="2108640" y="1792779"/>
                <a:ext cx="202395" cy="234386"/>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51050">
                  <a:lnSpc>
                    <a:spcPct val="90000"/>
                  </a:lnSpc>
                  <a:spcAft>
                    <a:spcPct val="35000"/>
                  </a:spcAft>
                </a:pPr>
                <a:endParaRPr lang="zh-CN" altLang="en-US" sz="2500" dirty="0">
                  <a:latin typeface="方正精楷简体" pitchFamily="2" charset="-122"/>
                  <a:ea typeface="汉鼎简楷体" pitchFamily="49" charset="-122"/>
                </a:endParaRPr>
              </a:p>
            </p:txBody>
          </p:sp>
        </p:grpSp>
        <p:grpSp>
          <p:nvGrpSpPr>
            <p:cNvPr id="16" name="Group 31"/>
            <p:cNvGrpSpPr/>
            <p:nvPr/>
          </p:nvGrpSpPr>
          <p:grpSpPr>
            <a:xfrm>
              <a:off x="2539778" y="2686433"/>
              <a:ext cx="1004380" cy="798108"/>
              <a:chOff x="1015778" y="1289432"/>
              <a:chExt cx="1004380" cy="798108"/>
            </a:xfrm>
            <a:scene3d>
              <a:camera prst="orthographicFront"/>
              <a:lightRig rig="flat" dir="t"/>
            </a:scene3d>
          </p:grpSpPr>
          <p:sp>
            <p:nvSpPr>
              <p:cNvPr id="17" name="Oval 16"/>
              <p:cNvSpPr/>
              <p:nvPr/>
            </p:nvSpPr>
            <p:spPr>
              <a:xfrm>
                <a:off x="1015778" y="1289432"/>
                <a:ext cx="1004380" cy="798108"/>
              </a:xfrm>
              <a:prstGeom prst="ellipse">
                <a:avLst/>
              </a:prstGeom>
              <a:solidFill>
                <a:srgbClr val="37441C"/>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3">
                  <a:hueOff val="11250264"/>
                  <a:satOff val="-16880"/>
                  <a:lumOff val="-2745"/>
                  <a:alphaOff val="0"/>
                </a:schemeClr>
              </a:effectRef>
              <a:fontRef idx="minor">
                <a:schemeClr val="lt1"/>
              </a:fontRef>
            </p:style>
          </p:sp>
          <p:sp>
            <p:nvSpPr>
              <p:cNvPr id="18" name="Oval 24"/>
              <p:cNvSpPr/>
              <p:nvPr/>
            </p:nvSpPr>
            <p:spPr>
              <a:xfrm>
                <a:off x="1162866" y="1406312"/>
                <a:ext cx="710204" cy="56434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algn="ctr" defTabSz="744057">
                  <a:lnSpc>
                    <a:spcPct val="90000"/>
                  </a:lnSpc>
                  <a:spcAft>
                    <a:spcPct val="35000"/>
                  </a:spcAft>
                </a:pPr>
                <a:r>
                  <a:rPr lang="zh-CN" altLang="en-US" sz="2500" dirty="0" smtClean="0">
                    <a:latin typeface="方正精楷简体" pitchFamily="2" charset="-122"/>
                    <a:ea typeface="汉鼎简楷体" pitchFamily="49" charset="-122"/>
                  </a:rPr>
                  <a:t>进程</a:t>
                </a:r>
                <a:endParaRPr lang="zh-CN" altLang="en-US" sz="2500" dirty="0">
                  <a:latin typeface="方正精楷简体" pitchFamily="2" charset="-122"/>
                  <a:ea typeface="汉鼎简楷体" pitchFamily="49" charset="-122"/>
                </a:endParaRPr>
              </a:p>
            </p:txBody>
          </p:sp>
        </p:grpSp>
      </p:grpSp>
      <p:sp>
        <p:nvSpPr>
          <p:cNvPr id="39" name="Rectangular Callout 38"/>
          <p:cNvSpPr/>
          <p:nvPr/>
        </p:nvSpPr>
        <p:spPr>
          <a:xfrm>
            <a:off x="6045127" y="1268760"/>
            <a:ext cx="2184243" cy="576064"/>
          </a:xfrm>
          <a:prstGeom prst="wedgeRectCallout">
            <a:avLst>
              <a:gd name="adj1" fmla="val -81475"/>
              <a:gd name="adj2" fmla="val 3364"/>
            </a:avLst>
          </a:prstGeom>
          <a:noFill/>
          <a:ln w="9525"/>
        </p:spPr>
        <p:style>
          <a:lnRef idx="2">
            <a:schemeClr val="accent3">
              <a:shade val="50000"/>
            </a:schemeClr>
          </a:lnRef>
          <a:fillRef idx="1">
            <a:schemeClr val="accent3"/>
          </a:fillRef>
          <a:effectRef idx="0">
            <a:schemeClr val="accent3"/>
          </a:effectRef>
          <a:fontRef idx="minor">
            <a:schemeClr val="lt1"/>
          </a:fontRef>
        </p:style>
        <p:txBody>
          <a:bodyPr lIns="95665" tIns="47832" rIns="95665" bIns="47832" rtlCol="0" anchor="ctr"/>
          <a:lstStyle/>
          <a:p>
            <a:pPr algn="ctr"/>
            <a:r>
              <a:rPr lang="zh-CN" altLang="en-US" dirty="0" smtClean="0">
                <a:solidFill>
                  <a:srgbClr val="0000FF"/>
                </a:solidFill>
                <a:latin typeface="方正精宋简体" pitchFamily="2" charset="-122"/>
                <a:ea typeface="方正精宋简体" pitchFamily="2" charset="-122"/>
              </a:rPr>
              <a:t>所需技术是否都可用、已成熟</a:t>
            </a:r>
            <a:r>
              <a:rPr lang="en-US" altLang="zh-CN" dirty="0" smtClean="0">
                <a:solidFill>
                  <a:srgbClr val="0000FF"/>
                </a:solidFill>
                <a:latin typeface="方正精宋简体" pitchFamily="2" charset="-122"/>
                <a:ea typeface="方正精宋简体" pitchFamily="2" charset="-122"/>
              </a:rPr>
              <a:t>? … </a:t>
            </a:r>
            <a:endParaRPr lang="zh-CN" altLang="en-US" dirty="0">
              <a:solidFill>
                <a:srgbClr val="0000FF"/>
              </a:solidFill>
              <a:latin typeface="方正精宋简体" pitchFamily="2" charset="-122"/>
              <a:ea typeface="方正精宋简体" pitchFamily="2" charset="-122"/>
            </a:endParaRPr>
          </a:p>
        </p:txBody>
      </p:sp>
      <p:sp>
        <p:nvSpPr>
          <p:cNvPr id="40" name="Rectangular Callout 39"/>
          <p:cNvSpPr/>
          <p:nvPr/>
        </p:nvSpPr>
        <p:spPr>
          <a:xfrm>
            <a:off x="7527290" y="2492897"/>
            <a:ext cx="2184243" cy="576064"/>
          </a:xfrm>
          <a:prstGeom prst="wedgeRectCallout">
            <a:avLst>
              <a:gd name="adj1" fmla="val -66358"/>
              <a:gd name="adj2" fmla="val 14257"/>
            </a:avLst>
          </a:prstGeom>
          <a:noFill/>
          <a:ln w="9525"/>
        </p:spPr>
        <p:style>
          <a:lnRef idx="2">
            <a:schemeClr val="accent3">
              <a:shade val="50000"/>
            </a:schemeClr>
          </a:lnRef>
          <a:fillRef idx="1">
            <a:schemeClr val="accent3"/>
          </a:fillRef>
          <a:effectRef idx="0">
            <a:schemeClr val="accent3"/>
          </a:effectRef>
          <a:fontRef idx="minor">
            <a:schemeClr val="lt1"/>
          </a:fontRef>
        </p:style>
        <p:txBody>
          <a:bodyPr lIns="95665" tIns="47832" rIns="95665" bIns="47832" rtlCol="0" anchor="ctr"/>
          <a:lstStyle/>
          <a:p>
            <a:pPr algn="ctr"/>
            <a:r>
              <a:rPr lang="zh-CN" altLang="en-US" dirty="0" smtClean="0">
                <a:solidFill>
                  <a:srgbClr val="0000FF"/>
                </a:solidFill>
                <a:latin typeface="方正精宋简体" pitchFamily="2" charset="-122"/>
                <a:ea typeface="方正精宋简体" pitchFamily="2" charset="-122"/>
              </a:rPr>
              <a:t>成本可承付</a:t>
            </a:r>
            <a:r>
              <a:rPr lang="en-US" altLang="zh-CN" dirty="0" smtClean="0">
                <a:solidFill>
                  <a:srgbClr val="0000FF"/>
                </a:solidFill>
                <a:latin typeface="方正精宋简体" pitchFamily="2" charset="-122"/>
                <a:ea typeface="方正精宋简体" pitchFamily="2" charset="-122"/>
              </a:rPr>
              <a:t>?</a:t>
            </a:r>
            <a:br>
              <a:rPr lang="en-US" altLang="zh-CN" dirty="0" smtClean="0">
                <a:solidFill>
                  <a:srgbClr val="0000FF"/>
                </a:solidFill>
                <a:latin typeface="方正精宋简体" pitchFamily="2" charset="-122"/>
                <a:ea typeface="方正精宋简体" pitchFamily="2" charset="-122"/>
              </a:rPr>
            </a:br>
            <a:r>
              <a:rPr lang="zh-CN" altLang="en-US" dirty="0" smtClean="0">
                <a:solidFill>
                  <a:srgbClr val="0000FF"/>
                </a:solidFill>
                <a:latin typeface="方正精宋简体" pitchFamily="2" charset="-122"/>
                <a:ea typeface="方正精宋简体" pitchFamily="2" charset="-122"/>
              </a:rPr>
              <a:t>人力资源充沛</a:t>
            </a:r>
            <a:r>
              <a:rPr lang="en-US" altLang="zh-CN" dirty="0" smtClean="0">
                <a:solidFill>
                  <a:srgbClr val="0000FF"/>
                </a:solidFill>
                <a:latin typeface="方正精宋简体" pitchFamily="2" charset="-122"/>
                <a:ea typeface="方正精宋简体" pitchFamily="2" charset="-122"/>
              </a:rPr>
              <a:t>? … </a:t>
            </a:r>
            <a:endParaRPr lang="zh-CN" altLang="en-US" dirty="0">
              <a:solidFill>
                <a:srgbClr val="0000FF"/>
              </a:solidFill>
              <a:latin typeface="方正精宋简体" pitchFamily="2" charset="-122"/>
              <a:ea typeface="方正精宋简体" pitchFamily="2" charset="-122"/>
            </a:endParaRPr>
          </a:p>
        </p:txBody>
      </p:sp>
      <p:sp>
        <p:nvSpPr>
          <p:cNvPr id="41" name="Rectangular Callout 40"/>
          <p:cNvSpPr/>
          <p:nvPr/>
        </p:nvSpPr>
        <p:spPr>
          <a:xfrm>
            <a:off x="6825215" y="4365105"/>
            <a:ext cx="2184243" cy="576064"/>
          </a:xfrm>
          <a:prstGeom prst="wedgeRectCallout">
            <a:avLst>
              <a:gd name="adj1" fmla="val -66358"/>
              <a:gd name="adj2" fmla="val 14257"/>
            </a:avLst>
          </a:prstGeom>
          <a:noFill/>
          <a:ln w="9525"/>
        </p:spPr>
        <p:style>
          <a:lnRef idx="2">
            <a:schemeClr val="accent3">
              <a:shade val="50000"/>
            </a:schemeClr>
          </a:lnRef>
          <a:fillRef idx="1">
            <a:schemeClr val="accent3"/>
          </a:fillRef>
          <a:effectRef idx="0">
            <a:schemeClr val="accent3"/>
          </a:effectRef>
          <a:fontRef idx="minor">
            <a:schemeClr val="lt1"/>
          </a:fontRef>
        </p:style>
        <p:txBody>
          <a:bodyPr lIns="95665" tIns="47832" rIns="95665" bIns="47832" rtlCol="0" anchor="ctr"/>
          <a:lstStyle/>
          <a:p>
            <a:pPr algn="ctr"/>
            <a:r>
              <a:rPr lang="zh-CN" altLang="en-US" dirty="0" smtClean="0">
                <a:solidFill>
                  <a:srgbClr val="0000FF"/>
                </a:solidFill>
                <a:latin typeface="方正精宋简体" pitchFamily="2" charset="-122"/>
                <a:ea typeface="方正精宋简体" pitchFamily="2" charset="-122"/>
              </a:rPr>
              <a:t>产品受社会认可和接受？</a:t>
            </a:r>
            <a:endParaRPr lang="zh-CN" altLang="en-US" dirty="0">
              <a:solidFill>
                <a:srgbClr val="0000FF"/>
              </a:solidFill>
              <a:latin typeface="方正精宋简体" pitchFamily="2" charset="-122"/>
              <a:ea typeface="方正精宋简体" pitchFamily="2" charset="-122"/>
            </a:endParaRPr>
          </a:p>
        </p:txBody>
      </p:sp>
      <p:sp>
        <p:nvSpPr>
          <p:cNvPr id="42" name="Rectangular Callout 41"/>
          <p:cNvSpPr/>
          <p:nvPr/>
        </p:nvSpPr>
        <p:spPr>
          <a:xfrm>
            <a:off x="506513" y="4149080"/>
            <a:ext cx="2184243" cy="576064"/>
          </a:xfrm>
          <a:prstGeom prst="wedgeRectCallout">
            <a:avLst>
              <a:gd name="adj1" fmla="val 68364"/>
              <a:gd name="adj2" fmla="val 32931"/>
            </a:avLst>
          </a:prstGeom>
          <a:noFill/>
          <a:ln w="9525"/>
        </p:spPr>
        <p:style>
          <a:lnRef idx="2">
            <a:schemeClr val="accent3">
              <a:shade val="50000"/>
            </a:schemeClr>
          </a:lnRef>
          <a:fillRef idx="1">
            <a:schemeClr val="accent3"/>
          </a:fillRef>
          <a:effectRef idx="0">
            <a:schemeClr val="accent3"/>
          </a:effectRef>
          <a:fontRef idx="minor">
            <a:schemeClr val="lt1"/>
          </a:fontRef>
        </p:style>
        <p:txBody>
          <a:bodyPr lIns="95665" tIns="47832" rIns="95665" bIns="47832" rtlCol="0" anchor="ctr"/>
          <a:lstStyle/>
          <a:p>
            <a:pPr algn="ctr"/>
            <a:r>
              <a:rPr lang="zh-CN" altLang="en-US" dirty="0" smtClean="0">
                <a:solidFill>
                  <a:srgbClr val="0000FF"/>
                </a:solidFill>
                <a:latin typeface="方正精宋简体" pitchFamily="2" charset="-122"/>
                <a:ea typeface="方正精宋简体" pitchFamily="2" charset="-122"/>
              </a:rPr>
              <a:t>有足够行政支持？</a:t>
            </a:r>
            <a:r>
              <a:rPr lang="en-US" altLang="zh-CN" dirty="0" smtClean="0">
                <a:solidFill>
                  <a:srgbClr val="0000FF"/>
                </a:solidFill>
                <a:latin typeface="方正精宋简体" pitchFamily="2" charset="-122"/>
                <a:ea typeface="方正精宋简体" pitchFamily="2" charset="-122"/>
              </a:rPr>
              <a:t>…</a:t>
            </a:r>
            <a:endParaRPr lang="zh-CN" altLang="en-US" dirty="0">
              <a:solidFill>
                <a:srgbClr val="0000FF"/>
              </a:solidFill>
              <a:latin typeface="方正精宋简体" pitchFamily="2" charset="-122"/>
              <a:ea typeface="方正精宋简体" pitchFamily="2" charset="-122"/>
            </a:endParaRPr>
          </a:p>
        </p:txBody>
      </p:sp>
      <p:sp>
        <p:nvSpPr>
          <p:cNvPr id="43" name="Rectangular Callout 42"/>
          <p:cNvSpPr/>
          <p:nvPr/>
        </p:nvSpPr>
        <p:spPr>
          <a:xfrm>
            <a:off x="194477" y="1772816"/>
            <a:ext cx="2184243" cy="576064"/>
          </a:xfrm>
          <a:prstGeom prst="wedgeRectCallout">
            <a:avLst>
              <a:gd name="adj1" fmla="val 63029"/>
              <a:gd name="adj2" fmla="val 70280"/>
            </a:avLst>
          </a:prstGeom>
          <a:noFill/>
          <a:ln w="9525"/>
        </p:spPr>
        <p:style>
          <a:lnRef idx="2">
            <a:schemeClr val="accent3">
              <a:shade val="50000"/>
            </a:schemeClr>
          </a:lnRef>
          <a:fillRef idx="1">
            <a:schemeClr val="accent3"/>
          </a:fillRef>
          <a:effectRef idx="0">
            <a:schemeClr val="accent3"/>
          </a:effectRef>
          <a:fontRef idx="minor">
            <a:schemeClr val="lt1"/>
          </a:fontRef>
        </p:style>
        <p:txBody>
          <a:bodyPr lIns="95665" tIns="47832" rIns="95665" bIns="47832" rtlCol="0" anchor="ctr"/>
          <a:lstStyle/>
          <a:p>
            <a:pPr algn="ctr"/>
            <a:r>
              <a:rPr lang="zh-CN" altLang="en-US" dirty="0" smtClean="0">
                <a:solidFill>
                  <a:srgbClr val="0000FF"/>
                </a:solidFill>
                <a:latin typeface="方正精宋简体" pitchFamily="2" charset="-122"/>
                <a:ea typeface="方正精宋简体" pitchFamily="2" charset="-122"/>
              </a:rPr>
              <a:t>所需时间足够？</a:t>
            </a:r>
            <a:r>
              <a:rPr lang="en-US" altLang="zh-CN" dirty="0" smtClean="0">
                <a:solidFill>
                  <a:srgbClr val="0000FF"/>
                </a:solidFill>
                <a:latin typeface="方正精宋简体" pitchFamily="2" charset="-122"/>
                <a:ea typeface="方正精宋简体" pitchFamily="2" charset="-122"/>
              </a:rPr>
              <a:t>…</a:t>
            </a:r>
            <a:endParaRPr lang="zh-CN" altLang="en-US" dirty="0">
              <a:solidFill>
                <a:srgbClr val="0000FF"/>
              </a:solidFill>
              <a:latin typeface="方正精宋简体" pitchFamily="2" charset="-122"/>
              <a:ea typeface="方正精宋简体" pitchFamily="2"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heckerboard(across)">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checkerboard(across)">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checkerboard(across)">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checkerboard(across)">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checkerboard(across)">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可行性分析报告模板</a:t>
            </a:r>
            <a:endParaRPr lang="zh-CN" altLang="en-US" dirty="0"/>
          </a:p>
        </p:txBody>
      </p:sp>
      <p:sp>
        <p:nvSpPr>
          <p:cNvPr id="3" name="Content Placeholder 2"/>
          <p:cNvSpPr>
            <a:spLocks noGrp="1"/>
          </p:cNvSpPr>
          <p:nvPr>
            <p:ph idx="1"/>
          </p:nvPr>
        </p:nvSpPr>
        <p:spPr/>
        <p:txBody>
          <a:bodyPr/>
          <a:lstStyle/>
          <a:p>
            <a:r>
              <a:rPr lang="zh-CN" altLang="en-US" dirty="0" smtClean="0"/>
              <a:t>参见中国</a:t>
            </a:r>
            <a:r>
              <a:rPr lang="en-US" altLang="zh-CN" dirty="0" smtClean="0"/>
              <a:t>《</a:t>
            </a:r>
            <a:r>
              <a:rPr lang="zh-CN" altLang="en-US" dirty="0" smtClean="0"/>
              <a:t>计算机软件文档编制规范</a:t>
            </a:r>
            <a:r>
              <a:rPr lang="en-US" altLang="zh-CN" dirty="0" smtClean="0"/>
              <a:t>》</a:t>
            </a:r>
            <a:r>
              <a:rPr lang="zh-CN" altLang="en-US" dirty="0" smtClean="0"/>
              <a:t>国家标准 </a:t>
            </a:r>
            <a:r>
              <a:rPr lang="en-US" altLang="zh-CN" sz="2900" dirty="0" smtClean="0"/>
              <a:t>(GB/T 8567--2006)</a:t>
            </a:r>
          </a:p>
          <a:p>
            <a:endParaRPr lang="en-US" altLang="zh-CN" dirty="0" smtClean="0"/>
          </a:p>
          <a:p>
            <a:r>
              <a:rPr lang="zh-CN" altLang="en-US" dirty="0" smtClean="0"/>
              <a:t>主要内容</a:t>
            </a:r>
            <a:endParaRPr lang="en-US" altLang="zh-CN" dirty="0" smtClean="0"/>
          </a:p>
          <a:p>
            <a:pPr lvl="1"/>
            <a:r>
              <a:rPr lang="zh-CN" altLang="en-US" dirty="0" smtClean="0"/>
              <a:t>可选方案 </a:t>
            </a:r>
            <a:r>
              <a:rPr lang="en-US" altLang="zh-CN" dirty="0" smtClean="0"/>
              <a:t>(</a:t>
            </a:r>
            <a:r>
              <a:rPr lang="zh-CN" altLang="en-US" dirty="0" smtClean="0"/>
              <a:t>集</a:t>
            </a:r>
            <a:r>
              <a:rPr lang="en-US" altLang="zh-CN" dirty="0" smtClean="0"/>
              <a:t>)</a:t>
            </a:r>
          </a:p>
          <a:p>
            <a:pPr lvl="1"/>
            <a:r>
              <a:rPr lang="zh-CN" altLang="en-US" dirty="0" smtClean="0"/>
              <a:t>经济可行性 </a:t>
            </a:r>
            <a:r>
              <a:rPr lang="en-US" altLang="zh-CN" dirty="0" smtClean="0"/>
              <a:t>(</a:t>
            </a:r>
            <a:r>
              <a:rPr lang="zh-CN" altLang="en-US" dirty="0" smtClean="0"/>
              <a:t>成本</a:t>
            </a:r>
            <a:r>
              <a:rPr lang="en-US" altLang="zh-CN" dirty="0" smtClean="0"/>
              <a:t>—</a:t>
            </a:r>
            <a:r>
              <a:rPr lang="zh-CN" altLang="en-US" dirty="0" smtClean="0"/>
              <a:t>效益分析</a:t>
            </a:r>
            <a:r>
              <a:rPr lang="en-US" altLang="zh-CN" dirty="0" smtClean="0"/>
              <a:t>)</a:t>
            </a:r>
          </a:p>
          <a:p>
            <a:pPr lvl="1"/>
            <a:r>
              <a:rPr lang="zh-CN" altLang="en-US" dirty="0" smtClean="0"/>
              <a:t>技术可行性 </a:t>
            </a:r>
            <a:r>
              <a:rPr lang="en-US" altLang="zh-CN" dirty="0" smtClean="0"/>
              <a:t>(</a:t>
            </a:r>
            <a:r>
              <a:rPr lang="zh-CN" altLang="en-US" dirty="0" smtClean="0"/>
              <a:t>技术风险评价</a:t>
            </a:r>
            <a:r>
              <a:rPr lang="en-US" altLang="zh-CN" dirty="0" smtClean="0"/>
              <a:t>)</a:t>
            </a:r>
          </a:p>
          <a:p>
            <a:pPr lvl="1"/>
            <a:r>
              <a:rPr lang="zh-CN" altLang="en-US" dirty="0" smtClean="0"/>
              <a:t>法律可行性</a:t>
            </a:r>
            <a:endParaRPr lang="en-US" altLang="zh-CN" dirty="0" smtClean="0"/>
          </a:p>
          <a:p>
            <a:pPr lvl="1"/>
            <a:r>
              <a:rPr lang="zh-CN" altLang="en-US" dirty="0" smtClean="0"/>
              <a:t>用户使用可行性</a:t>
            </a:r>
            <a:endParaRPr lang="en-US" altLang="zh-CN" dirty="0" smtClean="0"/>
          </a:p>
          <a:p>
            <a:pPr lvl="1"/>
            <a:r>
              <a:rPr lang="en-US" altLang="zh-CN" dirty="0" smtClean="0"/>
              <a:t>…</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25</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愿景定义</a:t>
            </a:r>
            <a:endParaRPr lang="zh-CN" altLang="en-US" dirty="0"/>
          </a:p>
        </p:txBody>
      </p:sp>
      <p:sp>
        <p:nvSpPr>
          <p:cNvPr id="3" name="Content Placeholder 2"/>
          <p:cNvSpPr>
            <a:spLocks noGrp="1"/>
          </p:cNvSpPr>
          <p:nvPr>
            <p:ph idx="1"/>
          </p:nvPr>
        </p:nvSpPr>
        <p:spPr/>
        <p:txBody>
          <a:bodyPr/>
          <a:lstStyle/>
          <a:p>
            <a:r>
              <a:rPr lang="zh-CN" altLang="en-US" dirty="0" smtClean="0"/>
              <a:t>愿景 </a:t>
            </a:r>
            <a:r>
              <a:rPr lang="en-US" altLang="zh-CN" sz="2900" dirty="0" smtClean="0"/>
              <a:t>(Vision)</a:t>
            </a:r>
            <a:endParaRPr lang="en-US" altLang="zh-CN" dirty="0" smtClean="0"/>
          </a:p>
          <a:p>
            <a:pPr lvl="1"/>
            <a:r>
              <a:rPr lang="zh-CN" altLang="en-US" dirty="0" smtClean="0"/>
              <a:t>权益人对产品性质、目标、范围及主要服务群体的描述</a:t>
            </a:r>
            <a:endParaRPr lang="en-US" altLang="zh-CN" dirty="0" smtClean="0"/>
          </a:p>
          <a:p>
            <a:pPr lvl="1"/>
            <a:r>
              <a:rPr lang="zh-CN" altLang="en-US" dirty="0" smtClean="0"/>
              <a:t>通常更关注 </a:t>
            </a:r>
            <a:r>
              <a:rPr lang="zh-CN" altLang="en-US" dirty="0" smtClean="0">
                <a:solidFill>
                  <a:srgbClr val="0000FF"/>
                </a:solidFill>
              </a:rPr>
              <a:t>用户愿景</a:t>
            </a:r>
            <a:r>
              <a:rPr lang="zh-CN" altLang="en-US" dirty="0" smtClean="0"/>
              <a:t> </a:t>
            </a:r>
            <a:r>
              <a:rPr lang="en-US" altLang="zh-CN" dirty="0" smtClean="0">
                <a:sym typeface="Wingdings" pitchFamily="2" charset="2"/>
              </a:rPr>
              <a:t> </a:t>
            </a:r>
            <a:r>
              <a:rPr lang="zh-CN" altLang="en-US" dirty="0" smtClean="0">
                <a:solidFill>
                  <a:srgbClr val="0000FF"/>
                </a:solidFill>
                <a:sym typeface="Wingdings" pitchFamily="2" charset="2"/>
              </a:rPr>
              <a:t>技术目标</a:t>
            </a:r>
            <a:endParaRPr lang="en-US" altLang="zh-CN" dirty="0" smtClean="0">
              <a:solidFill>
                <a:srgbClr val="0000FF"/>
              </a:solidFill>
              <a:sym typeface="Wingdings" pitchFamily="2" charset="2"/>
            </a:endParaRPr>
          </a:p>
          <a:p>
            <a:endParaRPr lang="en-US" altLang="zh-CN" dirty="0" smtClean="0">
              <a:solidFill>
                <a:srgbClr val="0000FF"/>
              </a:solidFill>
              <a:sym typeface="Wingdings" pitchFamily="2" charset="2"/>
            </a:endParaRPr>
          </a:p>
          <a:p>
            <a:r>
              <a:rPr lang="zh-CN" altLang="en-US" dirty="0" smtClean="0">
                <a:sym typeface="Wingdings" pitchFamily="2" charset="2"/>
              </a:rPr>
              <a:t>愿景声明 </a:t>
            </a:r>
            <a:r>
              <a:rPr lang="en-US" altLang="zh-CN" sz="2900" dirty="0" smtClean="0">
                <a:sym typeface="Wingdings" pitchFamily="2" charset="2"/>
              </a:rPr>
              <a:t>(Statement)</a:t>
            </a:r>
          </a:p>
          <a:p>
            <a:pPr lvl="1"/>
            <a:r>
              <a:rPr lang="zh-CN" altLang="en-US" dirty="0" smtClean="0">
                <a:sym typeface="Wingdings" pitchFamily="2" charset="2"/>
              </a:rPr>
              <a:t>愿景的正式文字表述</a:t>
            </a:r>
            <a:endParaRPr lang="en-US" altLang="zh-CN" dirty="0" smtClean="0">
              <a:sym typeface="Wingdings" pitchFamily="2" charset="2"/>
            </a:endParaRPr>
          </a:p>
          <a:p>
            <a:pPr lvl="1"/>
            <a:r>
              <a:rPr lang="zh-CN" altLang="en-US" dirty="0" smtClean="0">
                <a:sym typeface="Wingdings" pitchFamily="2" charset="2"/>
              </a:rPr>
              <a:t>具有“</a:t>
            </a:r>
            <a:r>
              <a:rPr lang="zh-CN" altLang="en-US" dirty="0" smtClean="0">
                <a:solidFill>
                  <a:srgbClr val="C00000"/>
                </a:solidFill>
                <a:sym typeface="Wingdings" pitchFamily="2" charset="2"/>
              </a:rPr>
              <a:t>项目公约</a:t>
            </a:r>
            <a:r>
              <a:rPr lang="zh-CN" altLang="en-US" dirty="0" smtClean="0">
                <a:sym typeface="Wingdings" pitchFamily="2" charset="2"/>
              </a:rPr>
              <a:t>”之效</a:t>
            </a:r>
            <a:endParaRPr lang="en-US" altLang="zh-CN" dirty="0" smtClean="0">
              <a:sym typeface="Wingdings" pitchFamily="2" charset="2"/>
            </a:endParaRPr>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26</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愿景声明常识</a:t>
            </a:r>
            <a:endParaRPr lang="zh-CN" altLang="en-US" dirty="0"/>
          </a:p>
        </p:txBody>
      </p:sp>
      <p:sp>
        <p:nvSpPr>
          <p:cNvPr id="3" name="Content Placeholder 2"/>
          <p:cNvSpPr>
            <a:spLocks noGrp="1"/>
          </p:cNvSpPr>
          <p:nvPr>
            <p:ph idx="1"/>
          </p:nvPr>
        </p:nvSpPr>
        <p:spPr>
          <a:xfrm>
            <a:off x="613964" y="3717032"/>
            <a:ext cx="8667750" cy="2808314"/>
          </a:xfrm>
        </p:spPr>
        <p:txBody>
          <a:bodyPr/>
          <a:lstStyle/>
          <a:p>
            <a:r>
              <a:rPr lang="zh-CN" altLang="en-US" sz="2900" dirty="0" smtClean="0"/>
              <a:t>愿景声明是对待开发产品的一个</a:t>
            </a:r>
            <a:r>
              <a:rPr lang="zh-CN" altLang="en-US" sz="2900" dirty="0" smtClean="0">
                <a:solidFill>
                  <a:srgbClr val="C00000"/>
                </a:solidFill>
              </a:rPr>
              <a:t>定性简介</a:t>
            </a:r>
            <a:r>
              <a:rPr lang="zh-CN" altLang="en-US" sz="2900" dirty="0" smtClean="0"/>
              <a:t>。</a:t>
            </a:r>
            <a:endParaRPr lang="en-US" altLang="zh-CN" sz="2900" dirty="0" smtClean="0"/>
          </a:p>
          <a:p>
            <a:pPr lvl="1"/>
            <a:r>
              <a:rPr lang="zh-CN" altLang="en-US" sz="2600" dirty="0" smtClean="0"/>
              <a:t>仅描述技术目标，不掺杂细节技术</a:t>
            </a:r>
            <a:endParaRPr lang="en-US" altLang="zh-CN" sz="2600" dirty="0" smtClean="0"/>
          </a:p>
          <a:p>
            <a:pPr lvl="1"/>
            <a:r>
              <a:rPr lang="zh-CN" altLang="en-US" sz="2600" dirty="0" smtClean="0">
                <a:solidFill>
                  <a:srgbClr val="0000FF"/>
                </a:solidFill>
              </a:rPr>
              <a:t>技术目标  </a:t>
            </a:r>
            <a:endParaRPr lang="en-US" altLang="zh-CN" sz="2600" dirty="0" smtClean="0">
              <a:solidFill>
                <a:srgbClr val="0000FF"/>
              </a:solidFill>
            </a:endParaRPr>
          </a:p>
          <a:p>
            <a:pPr lvl="2"/>
            <a:r>
              <a:rPr lang="zh-CN" altLang="en-US" sz="2600" dirty="0" smtClean="0">
                <a:sym typeface="Wingdings" pitchFamily="2" charset="2"/>
              </a:rPr>
              <a:t>用户最关注</a:t>
            </a:r>
            <a:endParaRPr lang="en-US" altLang="zh-CN" sz="2600" dirty="0" smtClean="0">
              <a:sym typeface="Wingdings" pitchFamily="2" charset="2"/>
            </a:endParaRPr>
          </a:p>
          <a:p>
            <a:pPr lvl="2"/>
            <a:r>
              <a:rPr lang="zh-CN" altLang="en-US" sz="2600" dirty="0" smtClean="0"/>
              <a:t>有别于</a:t>
            </a:r>
            <a:r>
              <a:rPr lang="zh-CN" altLang="en-US" sz="2600" dirty="0" smtClean="0">
                <a:solidFill>
                  <a:srgbClr val="0000FF"/>
                </a:solidFill>
              </a:rPr>
              <a:t>经济目标</a:t>
            </a:r>
            <a:r>
              <a:rPr lang="zh-CN" altLang="en-US" sz="2600" dirty="0" smtClean="0"/>
              <a:t>（投资多少成本获得多少收益）</a:t>
            </a:r>
            <a:endParaRPr lang="zh-CN" altLang="en-US" sz="26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27</a:t>
            </a:fld>
            <a:endParaRPr lang="zh-CN" altLang="en-US" dirty="0"/>
          </a:p>
        </p:txBody>
      </p:sp>
      <p:sp>
        <p:nvSpPr>
          <p:cNvPr id="5" name="Rectangle 4"/>
          <p:cNvSpPr/>
          <p:nvPr/>
        </p:nvSpPr>
        <p:spPr>
          <a:xfrm>
            <a:off x="818543" y="1340768"/>
            <a:ext cx="8034893" cy="1512168"/>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latin typeface="方正精宋简体" pitchFamily="2" charset="-122"/>
                <a:ea typeface="文鼎CS长美黑" pitchFamily="49" charset="-122"/>
              </a:rPr>
              <a:t>      愿景声明必须描述待开发产品的技术目标，包括它应当具有的核心功能，必须满足的主要约束，和应当遵守的重要建议。</a:t>
            </a:r>
            <a:endParaRPr lang="zh-CN" altLang="en-US" sz="2900" dirty="0">
              <a:solidFill>
                <a:srgbClr val="C00000"/>
              </a:solidFill>
              <a:latin typeface="方正精宋简体" pitchFamily="2" charset="-122"/>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目标定义</a:t>
            </a:r>
            <a:endParaRPr lang="zh-CN" altLang="en-US" dirty="0"/>
          </a:p>
        </p:txBody>
      </p:sp>
      <p:sp>
        <p:nvSpPr>
          <p:cNvPr id="3" name="Content Placeholder 2"/>
          <p:cNvSpPr>
            <a:spLocks noGrp="1"/>
          </p:cNvSpPr>
          <p:nvPr>
            <p:ph idx="1"/>
          </p:nvPr>
        </p:nvSpPr>
        <p:spPr>
          <a:xfrm>
            <a:off x="613964" y="1268760"/>
            <a:ext cx="8667750" cy="1152129"/>
          </a:xfrm>
        </p:spPr>
        <p:txBody>
          <a:bodyPr/>
          <a:lstStyle/>
          <a:p>
            <a:r>
              <a:rPr lang="zh-CN" altLang="en-US" dirty="0" smtClean="0"/>
              <a:t>目标 </a:t>
            </a:r>
            <a:r>
              <a:rPr lang="en-US" altLang="zh-CN" sz="2900" dirty="0" smtClean="0"/>
              <a:t>(Goal)</a:t>
            </a:r>
          </a:p>
          <a:p>
            <a:pPr lvl="1"/>
            <a:r>
              <a:rPr lang="zh-CN" altLang="en-US" dirty="0" smtClean="0"/>
              <a:t>描述所期望达到的状态或获得的结果</a:t>
            </a: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28</a:t>
            </a:fld>
            <a:endParaRPr lang="zh-CN" altLang="en-US" dirty="0"/>
          </a:p>
        </p:txBody>
      </p:sp>
      <p:pic>
        <p:nvPicPr>
          <p:cNvPr id="6" name="Picture 5" descr="C:\Users\Administrator\Desktop\SECBOK图标设计\未标题-3.tif"/>
          <p:cNvPicPr>
            <a:picLocks noChangeAspect="1" noChangeArrowheads="1"/>
          </p:cNvPicPr>
          <p:nvPr/>
        </p:nvPicPr>
        <p:blipFill>
          <a:blip r:embed="rId2" cstate="print"/>
          <a:srcRect/>
          <a:stretch>
            <a:fillRect/>
          </a:stretch>
        </p:blipFill>
        <p:spPr bwMode="auto">
          <a:xfrm>
            <a:off x="7748400" y="3212976"/>
            <a:ext cx="1572674" cy="2563768"/>
          </a:xfrm>
          <a:prstGeom prst="rect">
            <a:avLst/>
          </a:prstGeom>
          <a:ln>
            <a:noFill/>
          </a:ln>
          <a:effectLst>
            <a:outerShdw blurRad="292100" dist="139700" dir="2700000" algn="tl" rotWithShape="0">
              <a:srgbClr val="333333">
                <a:alpha val="65000"/>
              </a:srgbClr>
            </a:outerShdw>
          </a:effectLst>
        </p:spPr>
      </p:pic>
      <p:pic>
        <p:nvPicPr>
          <p:cNvPr id="7" name="Picture 3" descr="C:\Users\Administrator\Desktop\SECBOK图标设计\未标题-28.tif"/>
          <p:cNvPicPr>
            <a:picLocks noChangeAspect="1" noChangeArrowheads="1"/>
          </p:cNvPicPr>
          <p:nvPr/>
        </p:nvPicPr>
        <p:blipFill>
          <a:blip r:embed="rId3" cstate="print"/>
          <a:srcRect/>
          <a:stretch>
            <a:fillRect/>
          </a:stretch>
        </p:blipFill>
        <p:spPr bwMode="auto">
          <a:xfrm rot="419789" flipH="1">
            <a:off x="6221667" y="3356562"/>
            <a:ext cx="1448391" cy="2647169"/>
          </a:xfrm>
          <a:prstGeom prst="rect">
            <a:avLst/>
          </a:prstGeom>
          <a:ln>
            <a:noFill/>
          </a:ln>
          <a:effectLst>
            <a:outerShdw blurRad="292100" dist="139700" dir="2700000" algn="tl" rotWithShape="0">
              <a:srgbClr val="333333">
                <a:alpha val="65000"/>
              </a:srgbClr>
            </a:outerShdw>
          </a:effectLst>
        </p:spPr>
      </p:pic>
      <p:pic>
        <p:nvPicPr>
          <p:cNvPr id="8" name="Picture 7" descr="C:\Users\Administrator\Desktop\SECBOK图标设计\未标题-11.tif"/>
          <p:cNvPicPr>
            <a:picLocks noChangeAspect="1" noChangeArrowheads="1"/>
          </p:cNvPicPr>
          <p:nvPr/>
        </p:nvPicPr>
        <p:blipFill>
          <a:blip r:embed="rId4" cstate="print"/>
          <a:srcRect/>
          <a:stretch>
            <a:fillRect/>
          </a:stretch>
        </p:blipFill>
        <p:spPr bwMode="auto">
          <a:xfrm rot="15191050">
            <a:off x="6518213" y="4535502"/>
            <a:ext cx="411296" cy="663877"/>
          </a:xfrm>
          <a:prstGeom prst="rect">
            <a:avLst/>
          </a:prstGeom>
          <a:noFill/>
        </p:spPr>
      </p:pic>
      <p:pic>
        <p:nvPicPr>
          <p:cNvPr id="9" name="Picture 3" descr="C:\Users\Administrator\Desktop\SECBOK图标设计\未标题-132.tif"/>
          <p:cNvPicPr>
            <a:picLocks noChangeAspect="1" noChangeArrowheads="1"/>
          </p:cNvPicPr>
          <p:nvPr/>
        </p:nvPicPr>
        <p:blipFill>
          <a:blip r:embed="rId5" cstate="print"/>
          <a:srcRect/>
          <a:stretch>
            <a:fillRect/>
          </a:stretch>
        </p:blipFill>
        <p:spPr bwMode="auto">
          <a:xfrm rot="18010456" flipH="1">
            <a:off x="8506296" y="4235414"/>
            <a:ext cx="565256" cy="824266"/>
          </a:xfrm>
          <a:prstGeom prst="rect">
            <a:avLst/>
          </a:prstGeom>
          <a:noFill/>
        </p:spPr>
      </p:pic>
      <p:pic>
        <p:nvPicPr>
          <p:cNvPr id="10" name="Picture 9" descr="C:\Users\Administrator\Desktop\SECBOK图标设计\未标题-11.tif"/>
          <p:cNvPicPr>
            <a:picLocks noChangeAspect="1" noChangeArrowheads="1"/>
          </p:cNvPicPr>
          <p:nvPr/>
        </p:nvPicPr>
        <p:blipFill>
          <a:blip r:embed="rId4" cstate="print"/>
          <a:srcRect/>
          <a:stretch>
            <a:fillRect/>
          </a:stretch>
        </p:blipFill>
        <p:spPr bwMode="auto">
          <a:xfrm rot="16036025">
            <a:off x="6097654" y="4018172"/>
            <a:ext cx="351209" cy="566891"/>
          </a:xfrm>
          <a:prstGeom prst="rect">
            <a:avLst/>
          </a:prstGeom>
          <a:noFill/>
        </p:spPr>
      </p:pic>
      <p:pic>
        <p:nvPicPr>
          <p:cNvPr id="11" name="Picture 3" descr="C:\Users\Administrator\Desktop\SECBOK图标设计\未标题-132.tif"/>
          <p:cNvPicPr>
            <a:picLocks noChangeAspect="1" noChangeArrowheads="1"/>
          </p:cNvPicPr>
          <p:nvPr/>
        </p:nvPicPr>
        <p:blipFill>
          <a:blip r:embed="rId5" cstate="print"/>
          <a:srcRect/>
          <a:stretch>
            <a:fillRect/>
          </a:stretch>
        </p:blipFill>
        <p:spPr bwMode="auto">
          <a:xfrm rot="18010456" flipH="1">
            <a:off x="9170120" y="3893936"/>
            <a:ext cx="442050" cy="644605"/>
          </a:xfrm>
          <a:prstGeom prst="rect">
            <a:avLst/>
          </a:prstGeom>
          <a:noFill/>
        </p:spPr>
      </p:pic>
      <p:pic>
        <p:nvPicPr>
          <p:cNvPr id="12" name="Picture 11" descr="C:\Users\Administrator\Desktop\SECBOK图标设计\未标题-11.tif"/>
          <p:cNvPicPr>
            <a:picLocks noChangeAspect="1" noChangeArrowheads="1"/>
          </p:cNvPicPr>
          <p:nvPr/>
        </p:nvPicPr>
        <p:blipFill>
          <a:blip r:embed="rId4" cstate="print"/>
          <a:srcRect/>
          <a:stretch>
            <a:fillRect/>
          </a:stretch>
        </p:blipFill>
        <p:spPr bwMode="auto">
          <a:xfrm rot="4464982">
            <a:off x="6926066" y="3923798"/>
            <a:ext cx="351209" cy="566891"/>
          </a:xfrm>
          <a:prstGeom prst="rect">
            <a:avLst/>
          </a:prstGeom>
          <a:noFill/>
        </p:spPr>
      </p:pic>
      <p:pic>
        <p:nvPicPr>
          <p:cNvPr id="13" name="Picture 3" descr="C:\Users\Administrator\Desktop\SECBOK图标设计\未标题-132.tif"/>
          <p:cNvPicPr>
            <a:picLocks noChangeAspect="1" noChangeArrowheads="1"/>
          </p:cNvPicPr>
          <p:nvPr/>
        </p:nvPicPr>
        <p:blipFill>
          <a:blip r:embed="rId5" cstate="print"/>
          <a:srcRect/>
          <a:stretch>
            <a:fillRect/>
          </a:stretch>
        </p:blipFill>
        <p:spPr bwMode="auto">
          <a:xfrm rot="8653457" flipH="1">
            <a:off x="8311283" y="3724006"/>
            <a:ext cx="565254" cy="504109"/>
          </a:xfrm>
          <a:prstGeom prst="rect">
            <a:avLst/>
          </a:prstGeom>
          <a:noFill/>
        </p:spPr>
      </p:pic>
      <p:sp>
        <p:nvSpPr>
          <p:cNvPr id="16" name="Content Placeholder 2"/>
          <p:cNvSpPr txBox="1">
            <a:spLocks/>
          </p:cNvSpPr>
          <p:nvPr/>
        </p:nvSpPr>
        <p:spPr bwMode="auto">
          <a:xfrm>
            <a:off x="613970" y="3212979"/>
            <a:ext cx="4339035" cy="3024335"/>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3100" kern="0" dirty="0" smtClean="0">
                <a:latin typeface="+mn-lt"/>
                <a:ea typeface="文鼎CS长美黑" pitchFamily="49" charset="-122"/>
              </a:rPr>
              <a:t>产品目标树</a:t>
            </a:r>
            <a:endParaRPr lang="en-US" altLang="zh-CN" sz="3100" kern="0" dirty="0" smtClean="0">
              <a:latin typeface="+mn-lt"/>
              <a:ea typeface="文鼎CS长美黑" pitchFamily="49"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700" kern="0" dirty="0" smtClean="0">
                <a:solidFill>
                  <a:srgbClr val="0000FF"/>
                </a:solidFill>
                <a:latin typeface="方正精楷简体" pitchFamily="2" charset="-122"/>
                <a:ea typeface="方正精楷简体" pitchFamily="2" charset="-122"/>
              </a:rPr>
              <a:t>战略</a:t>
            </a:r>
            <a:r>
              <a:rPr lang="zh-CN" altLang="en-US" sz="2700" kern="0" dirty="0" smtClean="0">
                <a:latin typeface="方正精楷简体" pitchFamily="2" charset="-122"/>
                <a:ea typeface="方正精楷简体" pitchFamily="2" charset="-122"/>
              </a:rPr>
              <a:t>目标</a:t>
            </a:r>
            <a:endParaRPr lang="en-US" altLang="zh-CN" sz="2700" kern="0" dirty="0" smtClean="0">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700" kern="0" dirty="0" smtClean="0">
                <a:solidFill>
                  <a:srgbClr val="0000FF"/>
                </a:solidFill>
                <a:latin typeface="方正精楷简体" pitchFamily="2" charset="-122"/>
                <a:ea typeface="方正精楷简体" pitchFamily="2" charset="-122"/>
              </a:rPr>
              <a:t>战术</a:t>
            </a:r>
            <a:r>
              <a:rPr lang="zh-CN" altLang="en-US" sz="2700" kern="0" dirty="0" smtClean="0">
                <a:latin typeface="方正精楷简体" pitchFamily="2" charset="-122"/>
                <a:ea typeface="方正精楷简体" pitchFamily="2" charset="-122"/>
              </a:rPr>
              <a:t>目标</a:t>
            </a:r>
            <a:endParaRPr lang="en-US" altLang="zh-CN" sz="2700" kern="0" dirty="0" smtClean="0">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700" kern="0" dirty="0" smtClean="0">
                <a:solidFill>
                  <a:srgbClr val="0000FF"/>
                </a:solidFill>
                <a:latin typeface="方正精楷简体" pitchFamily="2" charset="-122"/>
                <a:ea typeface="方正精楷简体" pitchFamily="2" charset="-122"/>
              </a:rPr>
              <a:t>可操作</a:t>
            </a:r>
            <a:r>
              <a:rPr lang="zh-CN" altLang="en-US" sz="2700" kern="0" dirty="0" smtClean="0">
                <a:latin typeface="方正精楷简体" pitchFamily="2" charset="-122"/>
                <a:ea typeface="方正精楷简体" pitchFamily="2" charset="-122"/>
              </a:rPr>
              <a:t>目标</a:t>
            </a:r>
            <a:endParaRPr lang="zh-CN" altLang="en-US" sz="2500" kern="0" dirty="0">
              <a:latin typeface="方正精楷简体" pitchFamily="2" charset="-122"/>
              <a:ea typeface="方正精楷简体" pitchFamily="2"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2" presetClass="entr" presetSubtype="4"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3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3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3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3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3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3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3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SMART</a:t>
            </a:r>
            <a:r>
              <a:rPr lang="zh-CN" altLang="en-US" dirty="0" smtClean="0"/>
              <a:t>目标定义实践</a:t>
            </a:r>
            <a:endParaRPr lang="zh-CN" altLang="en-US" dirty="0"/>
          </a:p>
        </p:txBody>
      </p:sp>
      <p:sp>
        <p:nvSpPr>
          <p:cNvPr id="3" name="Content Placeholder 2"/>
          <p:cNvSpPr>
            <a:spLocks noGrp="1"/>
          </p:cNvSpPr>
          <p:nvPr>
            <p:ph idx="1"/>
          </p:nvPr>
        </p:nvSpPr>
        <p:spPr>
          <a:xfrm>
            <a:off x="613964" y="2996952"/>
            <a:ext cx="8667750" cy="3240360"/>
          </a:xfrm>
        </p:spPr>
        <p:txBody>
          <a:bodyPr/>
          <a:lstStyle/>
          <a:p>
            <a:r>
              <a:rPr lang="en-US" altLang="zh-CN" sz="2900" dirty="0" smtClean="0"/>
              <a:t>SMART</a:t>
            </a:r>
            <a:r>
              <a:rPr lang="zh-CN" altLang="en-US" sz="2900" dirty="0" smtClean="0"/>
              <a:t>标准：</a:t>
            </a:r>
            <a:endParaRPr lang="en-US" altLang="zh-CN" sz="2900" dirty="0" smtClean="0"/>
          </a:p>
          <a:p>
            <a:pPr lvl="1"/>
            <a:r>
              <a:rPr lang="zh-CN" altLang="en-US" sz="2500" dirty="0" smtClean="0">
                <a:solidFill>
                  <a:srgbClr val="C00000"/>
                </a:solidFill>
              </a:rPr>
              <a:t>具体的 </a:t>
            </a:r>
            <a:r>
              <a:rPr lang="en-US" altLang="zh-CN" sz="2500" dirty="0" smtClean="0">
                <a:solidFill>
                  <a:srgbClr val="C00000"/>
                </a:solidFill>
              </a:rPr>
              <a:t>(</a:t>
            </a:r>
            <a:r>
              <a:rPr lang="en-US" altLang="zh-CN" sz="2500" u="sng" dirty="0" smtClean="0">
                <a:solidFill>
                  <a:srgbClr val="C00000"/>
                </a:solidFill>
              </a:rPr>
              <a:t>S</a:t>
            </a:r>
            <a:r>
              <a:rPr lang="en-US" altLang="zh-CN" sz="2500" dirty="0" smtClean="0">
                <a:solidFill>
                  <a:srgbClr val="C00000"/>
                </a:solidFill>
              </a:rPr>
              <a:t>pecific)</a:t>
            </a:r>
          </a:p>
          <a:p>
            <a:pPr lvl="2"/>
            <a:r>
              <a:rPr lang="en-US" altLang="zh-CN" sz="2400" dirty="0" smtClean="0"/>
              <a:t>What</a:t>
            </a:r>
            <a:r>
              <a:rPr lang="zh-CN" altLang="en-US" sz="2400" dirty="0" smtClean="0"/>
              <a:t>、</a:t>
            </a:r>
            <a:r>
              <a:rPr lang="en-US" altLang="zh-CN" sz="2400" dirty="0" smtClean="0"/>
              <a:t>Why</a:t>
            </a:r>
            <a:r>
              <a:rPr lang="zh-CN" altLang="en-US" sz="2400" dirty="0" smtClean="0"/>
              <a:t>、</a:t>
            </a:r>
            <a:r>
              <a:rPr lang="en-US" altLang="zh-CN" sz="2400" dirty="0" smtClean="0"/>
              <a:t>Who</a:t>
            </a:r>
            <a:r>
              <a:rPr lang="zh-CN" altLang="en-US" sz="2400" dirty="0" smtClean="0"/>
              <a:t>、</a:t>
            </a:r>
            <a:r>
              <a:rPr lang="en-US" altLang="zh-CN" sz="2400" dirty="0" smtClean="0"/>
              <a:t>When</a:t>
            </a:r>
            <a:r>
              <a:rPr lang="zh-CN" altLang="en-US" sz="2400" dirty="0" smtClean="0"/>
              <a:t>、</a:t>
            </a:r>
            <a:r>
              <a:rPr lang="en-US" altLang="zh-CN" sz="2400" dirty="0" smtClean="0"/>
              <a:t>Where</a:t>
            </a:r>
            <a:r>
              <a:rPr lang="zh-CN" altLang="en-US" sz="2400" dirty="0" smtClean="0"/>
              <a:t>、</a:t>
            </a:r>
            <a:r>
              <a:rPr lang="en-US" altLang="zh-CN" sz="2400" dirty="0" smtClean="0"/>
              <a:t>Which</a:t>
            </a:r>
            <a:endParaRPr lang="en-US" altLang="zh-CN" sz="2400" dirty="0" smtClean="0">
              <a:solidFill>
                <a:srgbClr val="C00000"/>
              </a:solidFill>
            </a:endParaRPr>
          </a:p>
          <a:p>
            <a:pPr lvl="1"/>
            <a:r>
              <a:rPr lang="zh-CN" altLang="en-US" sz="2500" dirty="0" smtClean="0">
                <a:solidFill>
                  <a:srgbClr val="C00000"/>
                </a:solidFill>
              </a:rPr>
              <a:t>可度量的 </a:t>
            </a:r>
            <a:r>
              <a:rPr lang="en-US" altLang="zh-CN" sz="2500" dirty="0" smtClean="0">
                <a:solidFill>
                  <a:srgbClr val="C00000"/>
                </a:solidFill>
              </a:rPr>
              <a:t>(</a:t>
            </a:r>
            <a:r>
              <a:rPr lang="en-US" altLang="zh-CN" sz="2500" u="sng" dirty="0" smtClean="0">
                <a:solidFill>
                  <a:srgbClr val="C00000"/>
                </a:solidFill>
              </a:rPr>
              <a:t>M</a:t>
            </a:r>
            <a:r>
              <a:rPr lang="en-US" altLang="zh-CN" sz="2500" dirty="0" smtClean="0">
                <a:solidFill>
                  <a:srgbClr val="C00000"/>
                </a:solidFill>
              </a:rPr>
              <a:t>easurable)</a:t>
            </a:r>
          </a:p>
          <a:p>
            <a:pPr lvl="1"/>
            <a:r>
              <a:rPr lang="zh-CN" altLang="en-US" sz="2500" dirty="0" smtClean="0">
                <a:solidFill>
                  <a:srgbClr val="C00000"/>
                </a:solidFill>
              </a:rPr>
              <a:t>可达的 </a:t>
            </a:r>
            <a:r>
              <a:rPr lang="en-US" altLang="zh-CN" sz="2500" dirty="0" smtClean="0">
                <a:solidFill>
                  <a:srgbClr val="C00000"/>
                </a:solidFill>
              </a:rPr>
              <a:t>(</a:t>
            </a:r>
            <a:r>
              <a:rPr lang="en-US" altLang="zh-CN" sz="2500" u="sng" dirty="0" smtClean="0">
                <a:solidFill>
                  <a:srgbClr val="C00000"/>
                </a:solidFill>
              </a:rPr>
              <a:t>A</a:t>
            </a:r>
            <a:r>
              <a:rPr lang="en-US" altLang="zh-CN" sz="2500" dirty="0" smtClean="0">
                <a:solidFill>
                  <a:srgbClr val="C00000"/>
                </a:solidFill>
              </a:rPr>
              <a:t>ttainable)</a:t>
            </a:r>
          </a:p>
          <a:p>
            <a:pPr lvl="1"/>
            <a:r>
              <a:rPr lang="zh-CN" altLang="en-US" sz="2500" dirty="0" smtClean="0">
                <a:solidFill>
                  <a:srgbClr val="C00000"/>
                </a:solidFill>
              </a:rPr>
              <a:t>问题相关的 </a:t>
            </a:r>
            <a:r>
              <a:rPr lang="en-US" altLang="zh-CN" sz="2500" dirty="0" smtClean="0">
                <a:solidFill>
                  <a:srgbClr val="C00000"/>
                </a:solidFill>
              </a:rPr>
              <a:t>(</a:t>
            </a:r>
            <a:r>
              <a:rPr lang="en-US" altLang="zh-CN" sz="2500" u="sng" dirty="0" smtClean="0">
                <a:solidFill>
                  <a:srgbClr val="C00000"/>
                </a:solidFill>
              </a:rPr>
              <a:t>R</a:t>
            </a:r>
            <a:r>
              <a:rPr lang="en-US" altLang="zh-CN" sz="2500" dirty="0" smtClean="0">
                <a:solidFill>
                  <a:srgbClr val="C00000"/>
                </a:solidFill>
              </a:rPr>
              <a:t>elevant)</a:t>
            </a:r>
          </a:p>
          <a:p>
            <a:pPr lvl="1"/>
            <a:r>
              <a:rPr lang="zh-CN" altLang="en-US" sz="2500" dirty="0" smtClean="0">
                <a:solidFill>
                  <a:srgbClr val="C00000"/>
                </a:solidFill>
              </a:rPr>
              <a:t>及时的 </a:t>
            </a:r>
            <a:r>
              <a:rPr lang="en-US" altLang="zh-CN" sz="2500" dirty="0" smtClean="0">
                <a:solidFill>
                  <a:srgbClr val="C00000"/>
                </a:solidFill>
              </a:rPr>
              <a:t>(</a:t>
            </a:r>
            <a:r>
              <a:rPr lang="en-US" altLang="zh-CN" sz="2500" u="sng" dirty="0" smtClean="0">
                <a:solidFill>
                  <a:srgbClr val="C00000"/>
                </a:solidFill>
              </a:rPr>
              <a:t>T</a:t>
            </a:r>
            <a:r>
              <a:rPr lang="en-US" altLang="zh-CN" sz="2500" dirty="0" smtClean="0">
                <a:solidFill>
                  <a:srgbClr val="C00000"/>
                </a:solidFill>
              </a:rPr>
              <a:t>imely)</a:t>
            </a:r>
            <a:endParaRPr lang="zh-CN" altLang="en-US" sz="2500" dirty="0">
              <a:solidFill>
                <a:srgbClr val="C00000"/>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29</a:t>
            </a:fld>
            <a:endParaRPr lang="zh-CN" altLang="en-US" dirty="0"/>
          </a:p>
        </p:txBody>
      </p:sp>
      <p:sp>
        <p:nvSpPr>
          <p:cNvPr id="5" name="Rectangle 4"/>
          <p:cNvSpPr/>
          <p:nvPr/>
        </p:nvSpPr>
        <p:spPr>
          <a:xfrm>
            <a:off x="1052571" y="1556793"/>
            <a:ext cx="7722858" cy="936104"/>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采用</a:t>
            </a:r>
            <a:r>
              <a:rPr lang="en-US" altLang="zh-CN" sz="2900" dirty="0" smtClean="0">
                <a:solidFill>
                  <a:srgbClr val="C00000"/>
                </a:solidFill>
                <a:ea typeface="文鼎CS长美黑" pitchFamily="49" charset="-122"/>
              </a:rPr>
              <a:t>SMART</a:t>
            </a:r>
            <a:r>
              <a:rPr lang="zh-CN" altLang="en-US" sz="2900" dirty="0" smtClean="0">
                <a:solidFill>
                  <a:srgbClr val="C00000"/>
                </a:solidFill>
                <a:ea typeface="文鼎CS长美黑" pitchFamily="49" charset="-122"/>
              </a:rPr>
              <a:t>标准定义软件产品的目标。</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什么是需求？</a:t>
            </a:r>
            <a:endParaRPr lang="zh-CN" altLang="en-US" dirty="0"/>
          </a:p>
        </p:txBody>
      </p:sp>
      <p:sp>
        <p:nvSpPr>
          <p:cNvPr id="3" name="Content Placeholder 2"/>
          <p:cNvSpPr>
            <a:spLocks noGrp="1"/>
          </p:cNvSpPr>
          <p:nvPr>
            <p:ph idx="1"/>
          </p:nvPr>
        </p:nvSpPr>
        <p:spPr>
          <a:xfrm>
            <a:off x="613964" y="1268762"/>
            <a:ext cx="8667750" cy="4032449"/>
          </a:xfrm>
        </p:spPr>
        <p:txBody>
          <a:bodyPr/>
          <a:lstStyle/>
          <a:p>
            <a:r>
              <a:rPr lang="zh-CN" altLang="en-US" dirty="0" smtClean="0">
                <a:solidFill>
                  <a:srgbClr val="0000FF"/>
                </a:solidFill>
              </a:rPr>
              <a:t>软件需求</a:t>
            </a:r>
            <a:endParaRPr lang="en-US" altLang="zh-CN" dirty="0" smtClean="0"/>
          </a:p>
          <a:p>
            <a:pPr lvl="1"/>
            <a:r>
              <a:rPr lang="zh-CN" altLang="en-US" dirty="0" smtClean="0"/>
              <a:t>对软件所应具备的功能和所应满足的约束的抽象描述</a:t>
            </a:r>
            <a:endParaRPr lang="en-US" altLang="zh-CN" dirty="0" smtClean="0"/>
          </a:p>
          <a:p>
            <a:pPr lvl="1"/>
            <a:r>
              <a:rPr lang="zh-CN" altLang="en-US" dirty="0" smtClean="0"/>
              <a:t>对软件权益人的现实需要和期望的正式表述</a:t>
            </a:r>
            <a:endParaRPr lang="en-US" altLang="zh-CN" dirty="0" smtClean="0"/>
          </a:p>
          <a:p>
            <a:pPr lvl="1"/>
            <a:endParaRPr lang="en-US" altLang="zh-CN" sz="2900" dirty="0" smtClean="0">
              <a:solidFill>
                <a:srgbClr val="0000FF"/>
              </a:solidFill>
            </a:endParaRPr>
          </a:p>
          <a:p>
            <a:pPr lvl="1"/>
            <a:r>
              <a:rPr lang="zh-CN" altLang="en-US" sz="2900" dirty="0" smtClean="0">
                <a:solidFill>
                  <a:srgbClr val="0000FF"/>
                </a:solidFill>
              </a:rPr>
              <a:t>“需要”的凝练</a:t>
            </a:r>
            <a:endParaRPr lang="en-US" altLang="zh-CN" sz="2900" dirty="0" smtClean="0">
              <a:solidFill>
                <a:srgbClr val="0000FF"/>
              </a:solidFill>
            </a:endParaRPr>
          </a:p>
          <a:p>
            <a:pPr lvl="1"/>
            <a:r>
              <a:rPr lang="zh-CN" altLang="en-US" sz="2900" dirty="0" smtClean="0">
                <a:solidFill>
                  <a:srgbClr val="0000FF"/>
                </a:solidFill>
              </a:rPr>
              <a:t>“目标”的细化</a:t>
            </a:r>
            <a:endParaRPr lang="en-US" altLang="zh-CN" sz="2900" dirty="0" smtClean="0">
              <a:solidFill>
                <a:srgbClr val="0000FF"/>
              </a:solidFill>
            </a:endParaRPr>
          </a:p>
          <a:p>
            <a:pPr lvl="1"/>
            <a:r>
              <a:rPr lang="zh-CN" altLang="en-US" sz="2900" dirty="0" smtClean="0">
                <a:solidFill>
                  <a:srgbClr val="0000FF"/>
                </a:solidFill>
              </a:rPr>
              <a:t>“权益”的体现</a:t>
            </a:r>
            <a:endParaRPr lang="zh-CN" altLang="en-US" dirty="0">
              <a:solidFill>
                <a:srgbClr val="0000FF"/>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a:t>
            </a:fld>
            <a:endParaRPr lang="zh-CN" altLang="en-US" dirty="0"/>
          </a:p>
        </p:txBody>
      </p:sp>
      <p:sp>
        <p:nvSpPr>
          <p:cNvPr id="6" name="Rectangle 5"/>
          <p:cNvSpPr/>
          <p:nvPr/>
        </p:nvSpPr>
        <p:spPr>
          <a:xfrm>
            <a:off x="818541" y="5714095"/>
            <a:ext cx="8190910" cy="542874"/>
          </a:xfrm>
          <a:prstGeom prst="rect">
            <a:avLst/>
          </a:prstGeom>
        </p:spPr>
        <p:style>
          <a:lnRef idx="0">
            <a:schemeClr val="accent4"/>
          </a:lnRef>
          <a:fillRef idx="3">
            <a:schemeClr val="accent4"/>
          </a:fillRef>
          <a:effectRef idx="3">
            <a:schemeClr val="accent4"/>
          </a:effectRef>
          <a:fontRef idx="minor">
            <a:schemeClr val="lt1"/>
          </a:fontRef>
        </p:style>
        <p:txBody>
          <a:bodyPr wrap="square" lIns="95665" tIns="47832" rIns="95665" bIns="47832">
            <a:spAutoFit/>
          </a:bodyPr>
          <a:lstStyle/>
          <a:p>
            <a:r>
              <a:rPr lang="zh-CN" altLang="en-US" sz="2900" dirty="0" smtClean="0">
                <a:solidFill>
                  <a:srgbClr val="FFFF00"/>
                </a:solidFill>
                <a:ea typeface="文鼎CS长美黑" pitchFamily="49" charset="-122"/>
              </a:rPr>
              <a:t>警告： 并不是所有“需要”都需表述为需求。</a:t>
            </a:r>
            <a:endParaRPr lang="zh-CN" altLang="en-US" sz="2900" dirty="0">
              <a:solidFill>
                <a:srgbClr val="FFFF00"/>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愿景声明撰写实践</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30</a:t>
            </a:fld>
            <a:endParaRPr lang="zh-CN" altLang="en-US" dirty="0"/>
          </a:p>
        </p:txBody>
      </p:sp>
      <p:sp>
        <p:nvSpPr>
          <p:cNvPr id="5" name="Rectangle 4"/>
          <p:cNvSpPr/>
          <p:nvPr/>
        </p:nvSpPr>
        <p:spPr>
          <a:xfrm>
            <a:off x="1052571" y="2204864"/>
            <a:ext cx="7722858" cy="1152129"/>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精简愿景声明的内容，保证其能有效置于半页</a:t>
            </a:r>
            <a:r>
              <a:rPr lang="en-US" altLang="zh-CN" sz="2900" dirty="0" smtClean="0">
                <a:solidFill>
                  <a:srgbClr val="C00000"/>
                </a:solidFill>
                <a:ea typeface="文鼎CS长美黑" pitchFamily="49" charset="-122"/>
              </a:rPr>
              <a:t>A4</a:t>
            </a:r>
            <a:r>
              <a:rPr lang="zh-CN" altLang="en-US" sz="2900" dirty="0" smtClean="0">
                <a:solidFill>
                  <a:srgbClr val="C00000"/>
                </a:solidFill>
                <a:ea typeface="文鼎CS长美黑" pitchFamily="49" charset="-122"/>
              </a:rPr>
              <a:t>纸张空间之内。</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愿景声明确认实践</a:t>
            </a:r>
            <a:endParaRPr lang="zh-CN" altLang="en-US" dirty="0"/>
          </a:p>
        </p:txBody>
      </p:sp>
      <p:sp>
        <p:nvSpPr>
          <p:cNvPr id="3" name="Content Placeholder 2"/>
          <p:cNvSpPr>
            <a:spLocks noGrp="1"/>
          </p:cNvSpPr>
          <p:nvPr>
            <p:ph idx="1"/>
          </p:nvPr>
        </p:nvSpPr>
        <p:spPr>
          <a:xfrm>
            <a:off x="613969" y="3717033"/>
            <a:ext cx="8707518" cy="2520280"/>
          </a:xfrm>
        </p:spPr>
        <p:txBody>
          <a:bodyPr/>
          <a:lstStyle/>
          <a:p>
            <a:r>
              <a:rPr lang="zh-CN" altLang="en-US" dirty="0" smtClean="0"/>
              <a:t>为什么要签字？</a:t>
            </a:r>
            <a:endParaRPr lang="en-US" altLang="zh-CN" dirty="0" smtClean="0"/>
          </a:p>
          <a:p>
            <a:pPr lvl="1"/>
            <a:r>
              <a:rPr lang="zh-CN" altLang="en-US" dirty="0" smtClean="0"/>
              <a:t>这是一份正式文档，起项目“公约”之效。</a:t>
            </a:r>
            <a:endParaRPr lang="en-US" altLang="zh-CN" dirty="0" smtClean="0"/>
          </a:p>
          <a:p>
            <a:pPr lvl="1"/>
            <a:r>
              <a:rPr lang="zh-CN" altLang="en-US" dirty="0" smtClean="0">
                <a:solidFill>
                  <a:srgbClr val="0000FF"/>
                </a:solidFill>
              </a:rPr>
              <a:t>谨防小动作！</a:t>
            </a:r>
            <a:endParaRPr lang="en-US" altLang="zh-CN" dirty="0" smtClean="0">
              <a:solidFill>
                <a:srgbClr val="0000FF"/>
              </a:solidFill>
            </a:endParaRPr>
          </a:p>
          <a:p>
            <a:endParaRPr lang="en-US" altLang="zh-CN" sz="1200" dirty="0" smtClean="0">
              <a:solidFill>
                <a:srgbClr val="0000FF"/>
              </a:solidFill>
            </a:endParaRPr>
          </a:p>
          <a:p>
            <a:r>
              <a:rPr lang="zh-CN" altLang="en-US" sz="2900" dirty="0" smtClean="0">
                <a:solidFill>
                  <a:srgbClr val="0000FF"/>
                </a:solidFill>
              </a:rPr>
              <a:t>签字之后，声明依然可以适度调整</a:t>
            </a:r>
            <a:endParaRPr lang="zh-CN" altLang="en-US" sz="2900" dirty="0">
              <a:solidFill>
                <a:srgbClr val="0000FF"/>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31</a:t>
            </a:fld>
            <a:endParaRPr lang="zh-CN" altLang="en-US" dirty="0"/>
          </a:p>
        </p:txBody>
      </p:sp>
      <p:sp>
        <p:nvSpPr>
          <p:cNvPr id="5" name="Rectangle 4"/>
          <p:cNvSpPr/>
          <p:nvPr/>
        </p:nvSpPr>
        <p:spPr>
          <a:xfrm>
            <a:off x="974558" y="1556794"/>
            <a:ext cx="7956884" cy="1368152"/>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由客户</a:t>
            </a:r>
            <a:r>
              <a:rPr lang="en-US" altLang="zh-CN" sz="2500" dirty="0" smtClean="0">
                <a:solidFill>
                  <a:srgbClr val="C00000"/>
                </a:solidFill>
                <a:ea typeface="文鼎CS长美黑" pitchFamily="49" charset="-122"/>
              </a:rPr>
              <a:t>(</a:t>
            </a:r>
            <a:r>
              <a:rPr lang="zh-CN" altLang="en-US" sz="2500" dirty="0" smtClean="0">
                <a:solidFill>
                  <a:srgbClr val="C00000"/>
                </a:solidFill>
                <a:ea typeface="文鼎CS长美黑" pitchFamily="49" charset="-122"/>
              </a:rPr>
              <a:t>代表</a:t>
            </a:r>
            <a:r>
              <a:rPr lang="en-US" altLang="zh-CN" sz="25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和工程方高层就愿景声明签字，以表示他们正式同意了愿景声明所给定的产品技术目标。</a:t>
            </a:r>
            <a:endParaRPr lang="zh-CN" altLang="en-US" sz="2900" dirty="0">
              <a:solidFill>
                <a:srgbClr val="C00000"/>
              </a:solidFill>
              <a:ea typeface="文鼎CS长美黑" pitchFamily="49" charset="-122"/>
            </a:endParaRPr>
          </a:p>
        </p:txBody>
      </p:sp>
      <p:pic>
        <p:nvPicPr>
          <p:cNvPr id="8" name="Picture 5" descr="C:\Users\SECBOK\Desktop\138_234288_04e22cc5b345d2f.png"/>
          <p:cNvPicPr>
            <a:picLocks noChangeAspect="1" noChangeArrowheads="1"/>
          </p:cNvPicPr>
          <p:nvPr/>
        </p:nvPicPr>
        <p:blipFill>
          <a:blip r:embed="rId2" cstate="print"/>
          <a:srcRect/>
          <a:stretch>
            <a:fillRect/>
          </a:stretch>
        </p:blipFill>
        <p:spPr bwMode="auto">
          <a:xfrm>
            <a:off x="8646881" y="5085184"/>
            <a:ext cx="1220670" cy="1285798"/>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提纲</a:t>
            </a:r>
            <a:endParaRPr lang="zh-CN" altLang="en-US" dirty="0"/>
          </a:p>
        </p:txBody>
      </p:sp>
      <p:sp>
        <p:nvSpPr>
          <p:cNvPr id="3" name="Content Placeholder 2"/>
          <p:cNvSpPr>
            <a:spLocks noGrp="1"/>
          </p:cNvSpPr>
          <p:nvPr>
            <p:ph idx="1"/>
          </p:nvPr>
        </p:nvSpPr>
        <p:spPr>
          <a:xfrm>
            <a:off x="613964" y="1124744"/>
            <a:ext cx="8667750" cy="5256585"/>
          </a:xfrm>
        </p:spPr>
        <p:txBody>
          <a:bodyPr anchor="ctr"/>
          <a:lstStyle/>
          <a:p>
            <a:r>
              <a:rPr lang="zh-CN" altLang="en-US" sz="2900" dirty="0" smtClean="0"/>
              <a:t>软件需求：</a:t>
            </a:r>
            <a:r>
              <a:rPr lang="zh-CN" altLang="en-US" sz="2700" dirty="0" smtClean="0"/>
              <a:t>分类、特征、“需求不足”定律</a:t>
            </a:r>
            <a:endParaRPr lang="en-US" altLang="zh-CN" sz="2700" dirty="0" smtClean="0"/>
          </a:p>
          <a:p>
            <a:r>
              <a:rPr lang="zh-CN" altLang="en-US" sz="2900" dirty="0" smtClean="0"/>
              <a:t>需求过程，用户与需求</a:t>
            </a:r>
            <a:endParaRPr lang="en-US" altLang="zh-CN" sz="2900" dirty="0" smtClean="0"/>
          </a:p>
          <a:p>
            <a:r>
              <a:rPr lang="zh-CN" altLang="en-US" sz="2900" dirty="0" smtClean="0"/>
              <a:t>需求前奏：</a:t>
            </a:r>
            <a:r>
              <a:rPr lang="zh-CN" altLang="en-US" sz="2700" dirty="0" smtClean="0"/>
              <a:t>可行性分析、愿景定义</a:t>
            </a:r>
            <a:endParaRPr lang="en-US" altLang="zh-CN" sz="2700" dirty="0" smtClean="0"/>
          </a:p>
          <a:p>
            <a:r>
              <a:rPr lang="zh-CN" altLang="en-US" sz="2900" dirty="0" smtClean="0"/>
              <a:t>需求获取：</a:t>
            </a:r>
            <a:r>
              <a:rPr lang="zh-CN" altLang="en-US" sz="2700" dirty="0" smtClean="0"/>
              <a:t>常用策略、方法与最佳实践</a:t>
            </a:r>
            <a:endParaRPr lang="en-US" altLang="zh-CN" sz="2700" dirty="0" smtClean="0"/>
          </a:p>
          <a:p>
            <a:r>
              <a:rPr lang="zh-CN" altLang="en-US" sz="2900" dirty="0" smtClean="0"/>
              <a:t>需求分析：</a:t>
            </a:r>
            <a:r>
              <a:rPr lang="zh-CN" altLang="en-US" sz="2700" dirty="0" smtClean="0"/>
              <a:t>分簇、依赖分析、优先级定义</a:t>
            </a:r>
            <a:endParaRPr lang="en-US" altLang="zh-CN" sz="2700" dirty="0" smtClean="0"/>
          </a:p>
          <a:p>
            <a:r>
              <a:rPr lang="zh-CN" altLang="en-US" sz="2900" dirty="0" smtClean="0"/>
              <a:t>需求描述：</a:t>
            </a:r>
            <a:r>
              <a:rPr lang="zh-CN" altLang="en-US" sz="2700" dirty="0" smtClean="0"/>
              <a:t>高质量需求的基本要求、</a:t>
            </a:r>
            <a:r>
              <a:rPr lang="en-US" altLang="zh-CN" sz="2700" dirty="0" smtClean="0"/>
              <a:t>IEEE</a:t>
            </a:r>
            <a:r>
              <a:rPr lang="zh-CN" altLang="en-US" sz="2700" dirty="0" smtClean="0"/>
              <a:t>需求模板</a:t>
            </a:r>
            <a:endParaRPr lang="en-US" altLang="zh-CN" sz="2700" dirty="0" smtClean="0"/>
          </a:p>
          <a:p>
            <a:r>
              <a:rPr lang="zh-CN" altLang="en-US" sz="2900" dirty="0" smtClean="0"/>
              <a:t>需求确认：</a:t>
            </a:r>
            <a:r>
              <a:rPr lang="zh-CN" altLang="en-US" sz="2700" dirty="0" smtClean="0"/>
              <a:t>用户的作用、原型法、审查法</a:t>
            </a:r>
            <a:endParaRPr lang="en-US" altLang="zh-CN" sz="2700" dirty="0" smtClean="0"/>
          </a:p>
          <a:p>
            <a:r>
              <a:rPr lang="zh-CN" altLang="en-US" sz="2900" b="1" dirty="0" smtClean="0">
                <a:solidFill>
                  <a:srgbClr val="FF0000"/>
                </a:solidFill>
              </a:rPr>
              <a:t>实践：写需求</a:t>
            </a:r>
            <a:endParaRPr lang="zh-CN" altLang="en-US" sz="2900" b="1" dirty="0">
              <a:solidFill>
                <a:srgbClr val="FF0000"/>
              </a:solidFill>
            </a:endParaRPr>
          </a:p>
        </p:txBody>
      </p:sp>
      <p:sp>
        <p:nvSpPr>
          <p:cNvPr id="4" name="Up Arrow 3"/>
          <p:cNvSpPr/>
          <p:nvPr/>
        </p:nvSpPr>
        <p:spPr>
          <a:xfrm rot="16200000">
            <a:off x="8167710" y="2857496"/>
            <a:ext cx="785818" cy="121444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08784" y="1980714"/>
            <a:ext cx="4836537" cy="1473029"/>
          </a:xfrm>
        </p:spPr>
        <p:txBody>
          <a:bodyPr/>
          <a:lstStyle/>
          <a:p>
            <a:r>
              <a:rPr lang="zh-CN" altLang="en-US" dirty="0" smtClean="0"/>
              <a:t>要想了解鱼儿的需求，得先跳进鱼缸同它们一起游泳。</a:t>
            </a:r>
            <a:endParaRPr lang="zh-CN" altLang="en-US" dirty="0"/>
          </a:p>
        </p:txBody>
      </p:sp>
      <p:sp>
        <p:nvSpPr>
          <p:cNvPr id="4" name="Slide Number Placeholder 3"/>
          <p:cNvSpPr>
            <a:spLocks noGrp="1"/>
          </p:cNvSpPr>
          <p:nvPr>
            <p:ph type="sldNum" sz="quarter" idx="4"/>
          </p:nvPr>
        </p:nvSpPr>
        <p:spPr>
          <a:xfrm>
            <a:off x="9281715" y="6453196"/>
            <a:ext cx="624286" cy="365125"/>
          </a:xfrm>
        </p:spPr>
        <p:txBody>
          <a:bodyPr/>
          <a:lstStyle/>
          <a:p>
            <a:fld id="{64FEA357-1A1C-4E1E-9A53-504063E4F462}" type="slidenum">
              <a:rPr lang="zh-CN" altLang="en-US" smtClean="0"/>
              <a:pPr/>
              <a:t>33</a:t>
            </a:fld>
            <a:endParaRPr lang="zh-CN" altLang="en-US" dirty="0"/>
          </a:p>
        </p:txBody>
      </p:sp>
      <p:sp>
        <p:nvSpPr>
          <p:cNvPr id="6" name="Rectangle 5"/>
          <p:cNvSpPr/>
          <p:nvPr/>
        </p:nvSpPr>
        <p:spPr>
          <a:xfrm>
            <a:off x="632520" y="6381328"/>
            <a:ext cx="7488832" cy="373597"/>
          </a:xfrm>
          <a:prstGeom prst="rect">
            <a:avLst/>
          </a:prstGeom>
        </p:spPr>
        <p:txBody>
          <a:bodyPr wrap="square" lIns="95665" tIns="47832" rIns="95665" bIns="47832">
            <a:spAutoFit/>
          </a:bodyPr>
          <a:lstStyle/>
          <a:p>
            <a:r>
              <a:rPr lang="en-US" altLang="zh-CN" dirty="0" smtClean="0">
                <a:latin typeface="方正精宋简体" pitchFamily="2" charset="-122"/>
                <a:ea typeface="方正精宋简体" pitchFamily="2" charset="-122"/>
              </a:rPr>
              <a:t>Shoji </a:t>
            </a:r>
            <a:r>
              <a:rPr lang="en-US" altLang="zh-CN" dirty="0" err="1" smtClean="0">
                <a:latin typeface="方正精宋简体" pitchFamily="2" charset="-122"/>
                <a:ea typeface="方正精宋简体" pitchFamily="2" charset="-122"/>
              </a:rPr>
              <a:t>Shiba</a:t>
            </a:r>
            <a:r>
              <a:rPr lang="en-US" altLang="zh-CN" dirty="0" smtClean="0">
                <a:latin typeface="方正精宋简体" pitchFamily="2" charset="-122"/>
                <a:ea typeface="方正精宋简体" pitchFamily="2" charset="-122"/>
              </a:rPr>
              <a:t> (</a:t>
            </a:r>
            <a:r>
              <a:rPr lang="zh-CN" altLang="en-US" dirty="0" smtClean="0">
                <a:latin typeface="方正精宋简体" pitchFamily="2" charset="-122"/>
                <a:ea typeface="方正精宋简体" pitchFamily="2" charset="-122"/>
              </a:rPr>
              <a:t>司马正次</a:t>
            </a:r>
            <a:r>
              <a:rPr lang="en-US" altLang="zh-CN" dirty="0" smtClean="0">
                <a:latin typeface="方正精宋简体" pitchFamily="2" charset="-122"/>
                <a:ea typeface="方正精宋简体" pitchFamily="2" charset="-122"/>
              </a:rPr>
              <a:t>) </a:t>
            </a:r>
            <a:r>
              <a:rPr lang="zh-CN" altLang="en-US" dirty="0" smtClean="0">
                <a:latin typeface="方正精宋简体" pitchFamily="2" charset="-122"/>
                <a:ea typeface="方正精宋简体" pitchFamily="2" charset="-122"/>
              </a:rPr>
              <a:t>是一位著名的质量管理专家和管理学家。</a:t>
            </a:r>
            <a:endParaRPr lang="zh-CN" altLang="en-US" dirty="0">
              <a:latin typeface="方正精宋简体" pitchFamily="2" charset="-122"/>
              <a:ea typeface="方正精宋简体" pitchFamily="2" charset="-122"/>
            </a:endParaRPr>
          </a:p>
        </p:txBody>
      </p:sp>
      <p:sp>
        <p:nvSpPr>
          <p:cNvPr id="7" name="Rectangle 6"/>
          <p:cNvSpPr/>
          <p:nvPr/>
        </p:nvSpPr>
        <p:spPr>
          <a:xfrm>
            <a:off x="662523" y="3676965"/>
            <a:ext cx="1219120" cy="404375"/>
          </a:xfrm>
          <a:prstGeom prst="rect">
            <a:avLst/>
          </a:prstGeom>
        </p:spPr>
        <p:txBody>
          <a:bodyPr wrap="none" lIns="95665" tIns="47832" rIns="95665" bIns="47832">
            <a:spAutoFit/>
          </a:bodyPr>
          <a:lstStyle/>
          <a:p>
            <a:r>
              <a:rPr lang="zh-CN" altLang="en-US" sz="2000" dirty="0" smtClean="0">
                <a:latin typeface="方正精宋简体" pitchFamily="2" charset="-122"/>
                <a:ea typeface="方正精宋简体" pitchFamily="2" charset="-122"/>
              </a:rPr>
              <a:t>司马正次</a:t>
            </a:r>
            <a:endParaRPr lang="zh-CN" altLang="en-US" sz="2000" dirty="0">
              <a:latin typeface="方正精宋简体" pitchFamily="2" charset="-122"/>
              <a:ea typeface="方正精宋简体" pitchFamily="2" charset="-122"/>
            </a:endParaRPr>
          </a:p>
        </p:txBody>
      </p:sp>
      <p:pic>
        <p:nvPicPr>
          <p:cNvPr id="9218" name="Picture 2" descr="http://economictimes.indiatimes.com/photo/6086666.cms"/>
          <p:cNvPicPr>
            <a:picLocks noChangeAspect="1" noChangeArrowheads="1"/>
          </p:cNvPicPr>
          <p:nvPr/>
        </p:nvPicPr>
        <p:blipFill>
          <a:blip r:embed="rId2" cstate="print"/>
          <a:srcRect/>
          <a:stretch>
            <a:fillRect/>
          </a:stretch>
        </p:blipFill>
        <p:spPr bwMode="auto">
          <a:xfrm>
            <a:off x="519036" y="1524845"/>
            <a:ext cx="2508663" cy="2192187"/>
          </a:xfrm>
          <a:prstGeom prst="rect">
            <a:avLst/>
          </a:prstGeom>
          <a:noFill/>
        </p:spPr>
      </p:pic>
      <p:pic>
        <p:nvPicPr>
          <p:cNvPr id="8" name="Picture 1" descr="C:\Users\SECBOK\AppData\Roaming\Tencent\Users\185063557\QQ\WinTemp\RichOle\SJ4%IJEN1O3MUW9W%Z3%G)O.jpg"/>
          <p:cNvPicPr>
            <a:picLocks noChangeAspect="1" noChangeArrowheads="1"/>
          </p:cNvPicPr>
          <p:nvPr/>
        </p:nvPicPr>
        <p:blipFill>
          <a:blip r:embed="rId3" cstate="print"/>
          <a:srcRect/>
          <a:stretch>
            <a:fillRect/>
          </a:stretch>
        </p:blipFill>
        <p:spPr bwMode="auto">
          <a:xfrm>
            <a:off x="7346019" y="3645025"/>
            <a:ext cx="2559987" cy="3212976"/>
          </a:xfrm>
          <a:prstGeom prst="rect">
            <a:avLst/>
          </a:prstGeom>
          <a:noFill/>
        </p:spPr>
      </p:pic>
    </p:spTree>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需求获取概述</a:t>
            </a:r>
            <a:endParaRPr lang="zh-CN" altLang="en-US" dirty="0"/>
          </a:p>
        </p:txBody>
      </p:sp>
      <p:sp>
        <p:nvSpPr>
          <p:cNvPr id="3" name="Content Placeholder 2"/>
          <p:cNvSpPr>
            <a:spLocks noGrp="1"/>
          </p:cNvSpPr>
          <p:nvPr>
            <p:ph idx="1"/>
          </p:nvPr>
        </p:nvSpPr>
        <p:spPr>
          <a:xfrm>
            <a:off x="344488" y="1052736"/>
            <a:ext cx="9217024" cy="4896544"/>
          </a:xfrm>
        </p:spPr>
        <p:txBody>
          <a:bodyPr/>
          <a:lstStyle/>
          <a:p>
            <a:r>
              <a:rPr lang="zh-CN" altLang="en-US" dirty="0" smtClean="0"/>
              <a:t>需求获取</a:t>
            </a:r>
            <a:endParaRPr lang="en-US" altLang="zh-CN" dirty="0" smtClean="0"/>
          </a:p>
          <a:p>
            <a:pPr lvl="1"/>
            <a:r>
              <a:rPr lang="zh-CN" altLang="en-US" sz="2800" dirty="0" smtClean="0"/>
              <a:t>定义目标软件产品的用户和客户需要及相关约束，并将之描述为初始软件需求的过程</a:t>
            </a:r>
            <a:endParaRPr lang="en-US" altLang="zh-CN" dirty="0" smtClean="0"/>
          </a:p>
          <a:p>
            <a:endParaRPr lang="en-US" altLang="zh-CN" sz="1050" dirty="0" smtClean="0"/>
          </a:p>
          <a:p>
            <a:r>
              <a:rPr lang="en-US" altLang="zh-CN" dirty="0" smtClean="0"/>
              <a:t>“</a:t>
            </a:r>
            <a:r>
              <a:rPr lang="zh-CN" altLang="en-US" dirty="0" smtClean="0"/>
              <a:t>获取</a:t>
            </a:r>
            <a:r>
              <a:rPr lang="en-US" altLang="zh-CN" dirty="0" smtClean="0"/>
              <a:t>”</a:t>
            </a:r>
            <a:r>
              <a:rPr lang="en-US" altLang="zh-CN" sz="2900" dirty="0" smtClean="0"/>
              <a:t>(Elicitation)</a:t>
            </a:r>
            <a:r>
              <a:rPr lang="zh-CN" altLang="en-US" dirty="0" smtClean="0"/>
              <a:t>包含如下含义：</a:t>
            </a:r>
            <a:endParaRPr lang="en-US" altLang="zh-CN" dirty="0" smtClean="0"/>
          </a:p>
          <a:p>
            <a:pPr lvl="1"/>
            <a:r>
              <a:rPr lang="zh-CN" altLang="en-US" sz="2800" dirty="0" smtClean="0"/>
              <a:t>发现 </a:t>
            </a:r>
            <a:r>
              <a:rPr lang="en-US" altLang="zh-CN" sz="2800" dirty="0" smtClean="0"/>
              <a:t>(Discovery)</a:t>
            </a:r>
          </a:p>
          <a:p>
            <a:pPr lvl="1"/>
            <a:r>
              <a:rPr lang="zh-CN" altLang="en-US" sz="2800" dirty="0" smtClean="0"/>
              <a:t>收集 </a:t>
            </a:r>
            <a:r>
              <a:rPr lang="en-US" altLang="zh-CN" sz="2800" dirty="0" smtClean="0"/>
              <a:t>(Collection)</a:t>
            </a:r>
          </a:p>
          <a:p>
            <a:pPr lvl="1"/>
            <a:r>
              <a:rPr lang="zh-CN" altLang="en-US" sz="2800" dirty="0" smtClean="0"/>
              <a:t>捕获 </a:t>
            </a:r>
            <a:r>
              <a:rPr lang="en-US" altLang="zh-CN" sz="2800" dirty="0" smtClean="0"/>
              <a:t>(Capture)</a:t>
            </a:r>
          </a:p>
          <a:p>
            <a:pPr lvl="1"/>
            <a:r>
              <a:rPr lang="zh-CN" altLang="en-US" sz="2800" dirty="0" smtClean="0"/>
              <a:t>复用 </a:t>
            </a:r>
            <a:r>
              <a:rPr lang="en-US" altLang="zh-CN" sz="2800" dirty="0" smtClean="0"/>
              <a:t>(Reuse)</a:t>
            </a:r>
          </a:p>
          <a:p>
            <a:pPr lvl="1"/>
            <a:r>
              <a:rPr lang="zh-CN" altLang="en-US" sz="2800" dirty="0" smtClean="0">
                <a:solidFill>
                  <a:srgbClr val="C00000"/>
                </a:solidFill>
              </a:rPr>
              <a:t>创造 </a:t>
            </a:r>
            <a:r>
              <a:rPr lang="en-US" altLang="zh-CN" sz="2800" dirty="0" smtClean="0">
                <a:solidFill>
                  <a:srgbClr val="C00000"/>
                </a:solidFill>
              </a:rPr>
              <a:t>(Creation)</a:t>
            </a:r>
            <a:endParaRPr lang="zh-CN" altLang="en-US" sz="2800" dirty="0">
              <a:solidFill>
                <a:srgbClr val="C00000"/>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34</a:t>
            </a:fld>
            <a:endParaRPr lang="zh-CN" altLang="en-US" dirty="0"/>
          </a:p>
        </p:txBody>
      </p:sp>
      <p:sp>
        <p:nvSpPr>
          <p:cNvPr id="34818" name="AutoShape 2" descr="data:image/jpeg;base64,/9j/4AAQSkZJRgABAQAAAQABAAD/2wCEAAkGBhESEBIUEhQVFBUWFxYXFRUXFhYVGBUWFRUVFRYYFRcYHyceGBkjGhYVHy8gIycpLCwsGR4xNTAqNiYrLCkBCQoKDgwOGg8PGSwkHyQsLywqLiwqKSwsLywwNTEpLCwsLCwsLCwsLCwqLCwsLCwsLCwsLCwqLCksKSwpLCwsKf/AABEIAOEA4QMBIgACEQEDEQH/xAAcAAEAAgMBAQEAAAAAAAAAAAAABgcEBQgDAgH/xABKEAABAwIDBAYGBgYJAgcAAAABAAIDBBEFEiEGBzFREyJBYXGBMlKRobHBFDNCcpKiCCNigrLRFiQ0Q2NzhMLw0uEVFyVEU4OT/8QAGgEBAAMBAQEAAAAAAAAAAAAAAAIDBAUBBv/EAC0RAAICAQMCBAUEAwAAAAAAAAABAgMRBCExEkETMlFxIkJSkfAjYYGhFDOx/9oADAMBAAIRAxEAPwC8UREAREQBERAEREAREQBERAEREAREQBERAEREAREQBERAEREAREQBERAEREAREQBERAEREAXnNUMY3M9wa0cS4gD2lV9vS3qDD7U9M0S1cgFhbM2IO0aXAek8/Zb5nSwNfUe7TEcSPT4jUvudQ0nMRfsH2GeDQQO5TjCU+CMpKPJfFLjlNI7LHPC93JsjHH2ArOXPFbuagbdrJpWvHa4MeL+QafevrCNuMTwOZkdY41VI42BLi4gC1zE92rXAEdR2nK3FWT09kFlrYjGyMnhHQqLFwvE4qiGOaFwfHI0OY4doPwPYQdQQQspUFgREQBY2I4jFTxPlme2ONgzOe42AH/NLcSdFkqiN7uMy4jikWFwuLYoiDKRwLy3O5x5hjDYD1ie5epNvCPG8bnvjO+2uq5XQ4RTmw06V7c7zydlJyRj71/Lgtea/asdY1ADvUvT/AMOTKrIwLA6aggbGwBgA17ST2nmTzPysB4YnWiRwsNB2niV0KdLGTw8+5mnc1wRDBN91ZSythxenIaeEzG5XD9otBySN+5bwPBXNh+IRTxMlhe2SN4Dmvabgg8lVG01DHLSTNlaHDI4i/FrgDZzT2G/atBuP2okpa5+HSuvFLd0V/syBubTkHsBuOYHMqnU6bwd1wWVW9fuX8iIshcEREAREQBERAEREAREQBERAFj4jWthhklf6MbHPd91jS4+4LIWl21p3Pw2uY30nU04HeTE6wQFI7sMPdiFdUV9R1nukOX9lxGZ5byytLWDkD3BWlWYtY5Y7ADS/h6o5KudzlaBRSAek2SQHuzsZlPu9ymK7WmqTgm/xnPtm+pn65xJJOpPEqJ7wKdskUbHdpf5aN1HgbKVqEbVV4kmytNxGMvi693fIeS2TSxgozjc3H6O+PPBq6F5v0Z6WMcutklA7r5D5nmrqXPu4iMuxqrePRbDICe90sQH8JPkrI3obzGYXEGxhslVIP1cZ1DW8OkkA1y30A7SDyK+bksNpHWW6J0ioii314tSFhxGkDonW64YYna66G5YTb7JAPeFcuz+0EFbTsnp3Z43jwLSOLXDscDxHysV401ye5ybJc9bIEO2hxN0nESzcewfSgD7gAuhVz9t7THCsf+lEH6PV3c4getYTDvLXhsluTgrKZKM02QsWYtInlXUF7y4+XcOwLxXyyVpaHAgtIBDgbgg6gg8lq8Q2mgiBsekd6rdR5u4D3nuX0SwlscxnhtdXBkOQelIfyg3J9th7VX1A8txrDS30umgHtmA+BIW0xHEHSvdJIR8A1o7ByAXrukwV1fjIqLHoaXr37M1iIh4l13+DSufrZrowX6dPqydIIiLkG8IiIAiIgCIiAIiIAiIgCIiAL8IX6iA5xxWjfgGKyNc1xoqi5jIF7NvcW5vjJLSO0G/aFv3bcwloMTXPB4EkNB9l1bO0+zUFdTSQTtDmuBykjWN9iGvYexwv8uBK5ZwbZerdU1FPFI2OaEuD2OcWh2R+R1tCDY2481u02plD4MZM91Sl8WcE6rdq55AQLRg+re/4j8rKJYzjAiaWtN5DoB6t+0/ILWsbVOqW081QyC5sZJHZWN0OrnMaTbS3ipHhGK4RhjxJGH4pVg3Y8tMNPG/sLA675HA9pHeLHVWXax+WK3IQ0/dsnGxsTNnsHkq6tv8AWakgshOjjYHoozy4ue49gNuIAOj2FwCStqHYriJzFzs0TCPTI4EN7GNFg0d1+V8QYZX4vVNqsTHRwsHUisWDLe+VrCbtaTqXO1Pstvse21gpmWaQ7KMot6DbcA23peA07wo6fT/PZsiVtvyxNztfjcPROEzWlpaWiM/aHbmPYBz7OzVR79HPEnNqK2mBzRlrZW8gWv6O4+81zfwhRfAtncQx6clt46cG0kzh1RbsAFs7rcGDQaXtxXQOyOxdLhsPRU7LE2zyGxfIR2vd7bAaC+gVWptjNpRWyJ1Qcd2b5aXa3ZOnxGmdBONDqxw9KN4vZ7Dz1PiCQt0sbEMRigjdLM9scbBdz3ENAHeSshcc3Y7u+xfDCQ2N1VTgnK+MOeAOOrB1ozz+z3lR1u1ZPCIk9zr/AO1WPtLvZrsRqDTYO1zI9Q6YtaHPB0vd4tE3l9o93Bemyex76KllieW9NIXZyL2b1MrW37bam/eVv03iz+FPCM13Qt2tyDbJ7N1mNTOiY5kUUeUyuP2QSbdX0nu0Omg01IXSOyeylPh1M2CnHVGrnH0pHm13vPaTYeAAA4LniTdVU53OZIGm5IObQHjxGvnZTndlvOnhn/8ADcUJDwQ2GZ5uST6LJHfaB0yv77HiLUXV2ReZllcoNYiXOiIs5aEREAREQBERAEREAREQBERAEREBotttphh9BPUkZixoyN9Z7iGMB7sxF+4FUhsZSTZanFqnNI+Vsjg1o1frmcbDQXLLAdgBPJXDvSwb6VhFZGPSEfSN+9CRKAPHKR5quN1+NdJhgiNiY3lt+0AWc33Ot5LXpIp2FNzxErHafHoKomRrHMeXXDbggX9Lrdovc8O1bPZLa2GmgP6qFkrT9aWl0jgdR36cNNOGisLENjcPrgX2ZmJP66JwFz25nNu0n7wPiFFMT3I1DbmCUPHYHtI0+8zMD7lfOFsJ9aw/z84KlKDj07o1Nft1LUOyMEkpJ0bwBPcxvFSvYbc5U10gqMTD4YQerCbskkHK3GJn5j3eksLBnbQ4cMlPHBlGnVjpbnxcA17vNbb/AMw9p+H0ePx6Jv8A12We13z8yf2LYKuPBeFBQRQRsiiY2ONgs1jRYNHcF9VVXHGwvke1jRxc5wa0eJOgXPeL7XbU9E57nOjYOIiZBmA7T1bvsOfYtDszg7sXe41VbK97Dqx5c92Um2ZrnkgNubaA205hVKqbl043LHOKWS29q9/NBTgspb1cvAZOrED3yEdb90G/MKBPwbFsbkE1e8wU7TdsYGUNH7EZ4E+s+7vFTzB9gsNw9ufIC8C/SPOZ3kT6PlZQ7b/eTZhjg6rdQ22mbv7m9/E9ltVor08UuqfBRK1vaJ7DaChw+WGjgYXF7mtd0dnFrnENBkJ1e434dg5aBS2SQNBJNgAST3DUqpd1WHvkxcCVpzNa9zg4WINg3UHgbOVk7aTZIZQ3TM/IPAuJPuBC36a3rT9Oxnth0kEx7b6rhqIZWFvRAm8Vh1xe5Dzx9EgXHAqTbWbNQYrRMqaUguy3jJ4g9sMnde4B7D4lVttUATADwu6/5FLdmp5cLxWowzOJonvLQW65TlD2uIHouy2Dh2Ed2uac/wBV1y4ZdGP6akuUT7c1vGdVRmjqiRVQCwLtHSsbob3/ALxvA9pGvrK0Fy/vBkdS4lFU07iya7HAt7XNA1778CO2/iumqRzzGwyAB5a0uA4B1hmA7r3WC2vw5uJohLqjk9kRFWTCIiAIiIAiIgCIiAIiIAiIgPl7AQQdQdCOY7VzlsLS/R6/EqB9y0F4tzEb3Rn2seCuj1Q20MP0fa9hHoz9GSPvxZD+Zl1dRLpsTIWLMWiKbQ7MVGGPEtJM4xuuctyHNDbE5raPFjxFj3dqz9nt7EgsJTY875b+Dh/uHmpPvIpspawcP1lvAtbb4qrthdmWVmJQUs5fG2QvDiLBwyxPeLZgRxaOxbbZOhpw4fbsZ4LxMqXKLpoNv43gZnAd0jRbycNFuYcYjcLiON3e2x+RVaY1uVxWjJdRyCqj9UWY+3fG85T+6655KJz4zUU7slVTyRP72ujPsePmpQ1NMvMsfn7EZUzXG5edbXl4AIDWj/nFUlhtW2mxhj23ynNmDe0OY7s9hXi/a6IjUSHuNvjdYeC4PX19SXUkL3vJtmaOpGCLdZ7uq3TtJXl91eI9PZ5Pa65ZefQk21m25Iy8PViB9hkPb4ezmpVur3TPle2vxJvJ0MDhx9V8rTwaOxnmdNDIN3u5OGjc2orC2oqL5gNTHE7mL6vf+0eHYLi6sXFq8QU80zuEUb5D4MaXH4LFdfK178F9dagUdusPTY1ilRx60pB/zJyR7mrabcG8TT/i/Fr1G90Ve2mp6qolexgkkbHne4NFw0u0J7bv+KlO1UWalcRrlLXeV7aeTl0tJHEMmW95kVPtd6MR7bu+AVhbu9knQwmsqbmoqblubVwjJzOc6+uZ5sfMd6i27/AW4liHST26CEglhPpHUsYe45ST7O1WltZjjY2PeCNBlj8ddfAanwChVHxLXZ2JTfRDoK9ZTfT9paeLiyORpdyywjpH37jlt5rpJUR+j1hZlq62td2ARtJ9aV2d3mGsaP3le65ts+ubka4LpikERFWSCIiAIiIAiIgCIiAIiIAi+JJQ0EuIAHEk2A8SVGcV3oYTT3ElZESPsxkzHwtGHW80BKVQlE/6ftZPJxZTF4HL9S0Qi3i+7lKcR3+UgY801NVTZQTn6MMjHe5xJIHkozuLoyI6uqfqXutc9uXruPmXH2K2qLckVzeInzvaxdsUjSdT1g0czoPZ1SoZsPXyHGsOke0NLpYwLXF2uLmXseGhWx3vzXkj7gPaczvmtFUZxW0RjeY33iDJALljuksHAHjYm62anLzHssFNOFh+uTrgL4np2Pble1rmniHAOHsKpSTCcQP1mM1Q+6RH8HrHdgT/ALWMVp/1Vv8Acqf8O30/ss8eHqW9/Q3D73+h0t+f0eK/tyrawwNY0Na0NaOAAAA8ANAqIOzzDxxasP8Aqwg2db2YtWD/AFQ/mvf8K30/s88eBfagu+rFugwaosbOlyQt/fcC78jXqBx4FMPQxmtH+oLv96ie8GGrDqamkrpqsSOzNZIbhrr9G0+kbk5nBVz01kFlolG2MnhGRX4S1uAQZhrfpvN4kLfyloW/3fB02FBjiTcysbfWw+yPAErL3nULYcMjY3SzWjyDXAe4Bfu6iC+FZvVc8jzksfcF0IYjbHH04/vBleXB+5X2D4u/DKtzywuhl0cBx43Fr6Zmm+h4gnncem1O27arMIw7rDKxtvRBOt+bj3d3JbLbmjy/SW9npjwJD/5rebrNtsEpaaEVUTY6phfeoNPnvd7i0h7QXAhpA4Dgs985U5hF7MtrSs+J8osrdDsy6iwqFkjS2WQmaRpFiHPtlBB1BDAwEdhupotLhG2lBVW6CqhkJ+yHtDvwGzvct0ueagiIgCIiAIiIAiIgC/CVo9rtsqbDoOlqHcdI426vkd6rG+y5Ogvqqtr58SxfWqe6jpD6NLGbSPb/AIzvkR+6OKsrrlY8RRGUlFZZN9o98GHUrujY51VNwEVOOkN+Rf6I8ASe5Raq2yx6s+qjhw6M8C/9bNbwIIB8Wt8V74TgdPStywRtjHaR6R+846nzK1+J7WsZdsQEjvW+wP8Aq8tO9dKGhit5syS1L+VGLJsJ05zV1VU1buNnyFrB4NubDwIXrHTYXS+hHCHD1W9K78RuR7VHq3FppfTeSPVGjfwjT2rDWqNdcPLEodknyzM2/wBsWvo3QxtcOkLW3JA6rTmNmi/qgce1T7YzDPouEQsIs57Wk+LyXu+Lh5Knp6Q1WIUtMNQXNDvBxu78gV+YxZrY2DgB/wBh81nT67n9vtuWvatFH70Zc0x7n2/CwD+a0+0GklMfD3Fp+azdvpczs3OWQ/FYe1LerAeV/g0/JVXc2fwTr4j/ACSIhLLAdj1OP7weQcfgF5naSn9c/hctfiw+pGfw5ehs0Wq/pNT83fhK/f6S0/rO/CU8av6kPDn6G0ssPZuj+kY1C21xGQ4/uDMPzkLxG0dP6/5XfyUm3G4aZampqXDhZoPe453e/o1RdZGTik875+xbXBxy2jfb6H/1a3cPcHfzC9d0bf8A0c+Mn8b1p971ZmY4fsuPlmY1vwK3+6dlsDaeZm9z3BRltZFfsv8Ap6t4P3I7vDpbi/rRPb5tuR/EtVu4x6FlG6GZpI6Vx1aHts5rOIPeD2KTbbsvHF95w9rf+yrLZJ2kreRb8x8lfZtdF+5CP+tllSbLYVVejHFf/DJicP3Rb3hfVNs9X0v9gxGeMDhFN+uj8LEED8Kia2tBtLPHYZs7fVfr7HcQpypqn5okY2zjwyXUu9TEqXTEaLpWDjPSm9hzdGfmWqc7MbeUGID+rTtc61zGepIOd2O1I7xcd6gOGbRQyjjkcOLXED2O4H49y1eOYHh0xzl7IZgbtmie1jw4cCcvpHx17wsdmh7wf3NEdT9ReSKndid4lXDWwUFTIytZMS2KpaS2Rthf9aD6Xx73cFcS50ouLwzUmmsoIiKJ6FjYliDIIZJpDZkbHPeeTWAuPuCyVDN8bnDBK3Lxys9hmjDvddAV7gccmI1BxOsFy4kUsR1bDE0nKQPW46+Lu0WlSwsDy/RafL6PQxW8Ojas1fR0VquCSOXZJyllkR2qxpxcYWGzW6PPrHl4D3nwUcWbjMJZUSh3ruPiHHMD7CtbhsNTWSmGgiMzx6T+EUYPa53D+fZdQssjDeTPIwcnhHo94AuSAOZ0HtWE3F2vdkhbJO/sbEwvPu+V1aez24eEWkxGZ1S/j0TCY4W92lnO8er4LfbezU+FYPVGmjjgzM6KMRtDLvl6gOnEgFzrn1Vzp61vyI1x0y+YqbczQGpxOapcNImEjts6TqtF+5ocrSxqf9Y4+qPgLn5qP7lMH6HDjI4WMzi8/dAs3ysL+a2OKzXjmdzbIfykrTpIvl/mSq59kUptcepH94/AL62oZ+oYeTh72lfG13oReLvgFm49GDTOuQLZSL9pBGg77XUJrLs9kexeFD3Z0Jsjs5QPoqSVtJTAyQQvJEEVyXRtJJOXjcqQx4bC3hHGPBjR8lEdzGIumwalLhqwPivzEb3BpH7th5FTdco3Hm2Bo4NA8gjoGni0HyC9EQFe76aiKnwiciJmeUtha7I3q9ITmN7adRrhfmQtFuppWU2HNuRmkb0viX3sBzOUMHkrK2m2chr6WSmnByPHEaOa4G7XNPMEA+46FUlUbB49hRc2ktV09yWhoDrX5xOOdp+4SO9X0TjB/EV2RclsaveHVZ+n5NDWD91wv+YlTzdOL4HGP87+N5VW1Wz2M1DHtNDO0AFzyYXtuG9Y2L+J04DU9i3m77eUympRTSC2XNY6D0nOPaQPtc/Ja3bGy3KfbuZ+hwhub7bab6lv3nfAD5qscG6VtRUCOGSa2YuEbS4ta19sxAHDrAX7wpTtDtNDJKXl4DQAGi4JsO5t9bklZm41z341LLGx5jMUge62jM2QtzHgCXN0H8lPV2JNOL3R5RDOU1saGmxmF5sHWPqu6pvy1War92i2EoK4H6TTse7/AOQDJIP/ALG2d5E2VX7Q7k6umBfh0xnYNfo8xAeByY/Rp8Or5quvW9polLTfSyJIsNmJgOcyYGCVhs+OTqlp87L8fjVOOMjfK5+C3K2DWcozOEk8YN5sVHmx7DRyMzvZE8/JdGrnLdbVMmx6lcw5gyKYnQjUxvHb94Lo1cfUSUrG0dCpYgkwiIqCwKKb04c2DV4/wSfwkO+Sla0W3VOX4ZXtHE009vHonEe8ICnthceAgiikNhlbkceGoHVPLXh7OSmaqHBX3p4vu29hI+SlGE7USRWa/wDWM8es0dx7R3H3L6OqXwr2OVLzM3O12zH0yEtY/o5LdV3YR6j7a5TzHDv1Byt328CmoI46CugbQPbo2UAmGc8DIX62ce0kkd44D3oMXhm9Bwv6p0cPL+V1611BFMwslY2Rp+y4XHiOR7xqqdRpldunuW1W9GxZ0E7XtDmODmkXDmkEEcwRoQqy397NVdVRwupwZGwvc+WJou5wLQGvAHpZetoNbPv2FR6n2UqKRxdhlZJTa3MLz0kJP3Te3iQ4963FLvRxWm0raATtHGaldfTmYzf/AGrlT01kOUbI2xlwyLYJvapm07YntfDlAb0bRmZ1QGjK7iBYDQ+9YmMbw45GlrXtYw6GxLnOHIkDQdw9ql1VtPstiTiaqNsMp4mWN8D7/tSRGxP3nLZYTup2dmOaHLOOTapzx7GOurY62cVjCK3RFspCZkuIzRwUkT5H3NgBzsLn1WjtcSArXw39HGO7XVVZJJzbGwM8s7y4+5Wtg+AU1IzJTQxwt7Qxobe3a48XHvN1sFlnNzeWXRiorCMTCsKipoY4YGBkcYysaOweepJNySdSSSstVltTvMrosSlpaGniqGwRsMuZxY4PfrZrswb6Lm6WJuCvOLfTNH/asLqo+boiJh7w0e9edEsZxse9SzjJaKKAUO/HCJDZ8r4TyliePaWBwHtUmw/bPD57dDV07yewSszfhJv7lE9Nyi/A5ft0B+WUL2o3QYZXPMj43RSu1dJC7IXHm5pBaT32ueamqICssO/R9wqNwc8zzfsvkDW+fRtaferCwzCoaeMRQRsijHBrGho8bDie/istEAREQGlxvYyhrHtfU00Ur2iwc5utuRI4juK+abYfDY/QoqZvf0Ed/aRdbxEB409HGwWYxrB+y0N+C9kRAEREAXy9gIIIuCLEHtBX0iA5mx/Z92F10lK+/QvcX0rzwcxx9C/rN4Hv+8F8LoHa3ZCmxGndDUNuOLHjR8buxzD2Hu4HtVC7SbMVuFOtUtM1PezKpgJFuwSDi13j5Fy6Gm1KS6JmS6nL6oniFs6PaSoj0zZxyf1vfx961EE7XjM0hw5hfa6SfoYyW0u2jD9ZGW97SHD2Gx+K2lPj9O/hI0Hk7qn81lXyKfUwWRU0EM4/WRxyj9prX+wm60dVu5w95uIjGecb3Nt4C5HuUVjkLdWkjwJHwWbFjtQ3hK/zOb+K6jKMJeaKJKTXDN3FsdPF/ZsSrYR2N6Qvb7AWhZLG49H9XigeOUsDD7SQ4rSx7W1I4lrvFo+VllQbYzEgdGwkkAWzDU6DtKpempfYsV013Njsxgk0JqZal7ZJ6iUySPbcAjsABAtqXaAWGi3qItMIKEelFUpOTyzxqaOOQWkYx4/ba138QWnq9hMPk9KnYO9maP8AhIHuW+RJQjLlHqk1wyKx7AMi1paqrpj2dHMbewWPvWZEMdh+pxMSj1Z4mm/i6zj71vkVEtJU+xNXTXc10W3+PxfW0lLUgdsUhjcfxO/2rMi33ZP7XhtZDzLAJWjzOVep0Xi+vibxkY3xe0fNUS0EOzZYtTLujb4fvrweXQ1BiPKWORvtIBb71JsP2pop7dDUwSX7GSscfYDdVhW1tA/60wyeLBJ8io7X4Vgr/wC5IPOMSM91wPcs8tBJcSRYtSu6OhLr9XNbY2Q/2OrxCDkBKMvsBCsLcptHWVLq9lVO6dsLoWxlwaCM3S5rkC5vlbxJ4LLZROveRdCyM+C0kRFSWBERAEREAREQBfEsTXNLXAOaRYggEEHiCDxC+0QFZbS7jKWVxlonuopTrZozQu8Y/s+Rt+yq8xjZDFqK/T0xnjH99T9cW5lgGYeYAXSCKyFs4eVkJQjLlHKtPjUL9M4aeTuqR7dFnAroLG9i6Csv9JpopCftFoD/AP8ARtne9QjEdwFESTSz1FMeQcJGDydZ35lsjrX8yM8tMuzK0RSit3L4tH9TU09QOUjXROPsBH5lpKrY7GofToHPHOJ7H38A0krRHV1vnYqenmjCWfgk0bJ2PkNmtueBN3AdXQd+vktPUTTxfXUlVF96FwHtIC+KPFo5XZWk5gL2LSNP+FXRuhJ7MrdclyiwZNsKccA8+DQPiVjybbM+zE4+LgPgCokiu6mQJJJtq/7MTR4uJ+FljSbX1B4ZG+Db/ElaREywbOTaSpP94R4Bo+AWNJik7uMsh/fd/NYqLzIPpzyeJJ8Tf4r5siIAiIV4Ap9uAbrijuc0Y/CJP5qu31sbeL2D94fzVlfo+AGnr3jg6qNjzAYCP4lg1sk4pGvTLdlsIiLmGwIiIAiIgCIiAIiIAiIgCIiAIiID8sqE3tNtjw76Rn8b/wCSvxQDbXdKzEa0VLqmSG0TYssbRchrnOvnJ7c3C3Yp1y6JKRGUepNFRryfUsbxe0eLgFaVP+j9hw+slqpfvStA/KwH3rb0m5bBY/8A2oceb5JXe4ut7lueu9ImZab1ZRz8ZgHGRvkb/BeP9IoCbNLnnk1pPxXSFJsHhkXoUVMO/oYyfaQStxBSRsFmMawcmtDfgq3rZ9kiS00TmOnFVJ9TQ1cneIX29oBWyp9kcak9DDnt/wAyRjPc4grpCyKt6q19yaoguxQFPuqx2Ti2lh+9IXfwBy2UG43EXfW10LP8uIv+OVXaird1j+Zk1XFdio4P0f2n67EKh/3Gtj+JctlTbgcKb6ZqJfvy8fwNarKRVuTfLJJJENpNz+DR8KNh++6ST+NxCkuFYLT0zCynhjhaTctjY1gJsBcgDU2A17lmovD0IiIAiIgCIiAIiIAiIgCIiAIiIAiIgCIiAIiIAiIgCIiAIiIAiIgCIiAIiIAiIgCIiAIiIAiIgCIiAIiIAiIgCIiAIiIAiIgCIiAIiIAiIgCIiAIiIAiIgCIiA//Z"/>
          <p:cNvSpPr>
            <a:spLocks noChangeAspect="1" noChangeArrowheads="1"/>
          </p:cNvSpPr>
          <p:nvPr/>
        </p:nvSpPr>
        <p:spPr bwMode="auto">
          <a:xfrm>
            <a:off x="168542" y="-144463"/>
            <a:ext cx="330200" cy="304801"/>
          </a:xfrm>
          <a:prstGeom prst="rect">
            <a:avLst/>
          </a:prstGeom>
          <a:noFill/>
        </p:spPr>
        <p:txBody>
          <a:bodyPr vert="horz" wrap="square" lIns="95665" tIns="47832" rIns="95665" bIns="47832" numCol="1" anchor="t" anchorCtr="0" compatLnSpc="1">
            <a:prstTxWarp prst="textNoShape">
              <a:avLst/>
            </a:prstTxWarp>
          </a:bodyPr>
          <a:lstStyle/>
          <a:p>
            <a:endParaRPr lang="zh-CN" altLang="en-US"/>
          </a:p>
        </p:txBody>
      </p:sp>
      <p:pic>
        <p:nvPicPr>
          <p:cNvPr id="34819" name="Picture 3" descr="C:\Users\SECBOK\Desktop\images.jpg"/>
          <p:cNvPicPr>
            <a:picLocks noChangeAspect="1" noChangeArrowheads="1"/>
          </p:cNvPicPr>
          <p:nvPr/>
        </p:nvPicPr>
        <p:blipFill>
          <a:blip r:embed="rId2" cstate="print"/>
          <a:srcRect/>
          <a:stretch>
            <a:fillRect/>
          </a:stretch>
        </p:blipFill>
        <p:spPr bwMode="auto">
          <a:xfrm>
            <a:off x="7077776" y="3501008"/>
            <a:ext cx="2789771" cy="2575173"/>
          </a:xfrm>
          <a:prstGeom prst="rect">
            <a:avLst/>
          </a:prstGeom>
          <a:noFill/>
        </p:spPr>
      </p:pic>
      <p:sp>
        <p:nvSpPr>
          <p:cNvPr id="7" name="Title 4"/>
          <p:cNvSpPr txBox="1">
            <a:spLocks/>
          </p:cNvSpPr>
          <p:nvPr/>
        </p:nvSpPr>
        <p:spPr bwMode="auto">
          <a:xfrm>
            <a:off x="818542" y="5949284"/>
            <a:ext cx="8424936" cy="752948"/>
          </a:xfrm>
          <a:prstGeom prst="rect">
            <a:avLst/>
          </a:prstGeom>
          <a:solidFill>
            <a:schemeClr val="tx2"/>
          </a:solidFill>
          <a:ln w="9525">
            <a:noFill/>
            <a:miter lim="800000"/>
            <a:headEnd/>
            <a:tailEnd/>
          </a:ln>
        </p:spPr>
        <p:txBody>
          <a:bodyPr vert="horz" wrap="square" lIns="95665" tIns="47832" rIns="95665" bIns="47832" numCol="1" anchor="ctr" anchorCtr="0" compatLnSpc="1">
            <a:prstTxWarp prst="textNoShape">
              <a:avLst/>
            </a:prstTxWarp>
          </a:bodyPr>
          <a:lstStyle/>
          <a:p>
            <a:pPr lvl="0" algn="ctr" eaLnBrk="0" hangingPunct="0"/>
            <a:r>
              <a:rPr lang="zh-CN" altLang="en-US" sz="2900" dirty="0" smtClean="0">
                <a:solidFill>
                  <a:srgbClr val="FFFF00"/>
                </a:solidFill>
                <a:ea typeface="文鼎CS长美黑" pitchFamily="49" charset="-122"/>
              </a:rPr>
              <a:t>需求固然需要被创造，但同时也离不开被复用。</a:t>
            </a:r>
            <a:endParaRPr lang="zh-CN" altLang="en-US" sz="2900" kern="0" dirty="0">
              <a:solidFill>
                <a:srgbClr val="FFFF00"/>
              </a:solidFill>
              <a:latin typeface="+mj-lt"/>
              <a:ea typeface="文鼎CS长美黑" pitchFamily="49" charset="-122"/>
              <a:cs typeface="+mj-cs"/>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需求获取概述</a:t>
            </a:r>
            <a:endParaRPr lang="zh-CN" altLang="en-US" dirty="0"/>
          </a:p>
        </p:txBody>
      </p:sp>
      <p:sp>
        <p:nvSpPr>
          <p:cNvPr id="3" name="Content Placeholder 2"/>
          <p:cNvSpPr>
            <a:spLocks noGrp="1"/>
          </p:cNvSpPr>
          <p:nvPr>
            <p:ph idx="1"/>
          </p:nvPr>
        </p:nvSpPr>
        <p:spPr>
          <a:xfrm>
            <a:off x="613964" y="1268761"/>
            <a:ext cx="8667750" cy="3024335"/>
          </a:xfrm>
        </p:spPr>
        <p:txBody>
          <a:bodyPr/>
          <a:lstStyle/>
          <a:p>
            <a:r>
              <a:rPr lang="zh-CN" altLang="en-US" dirty="0" smtClean="0"/>
              <a:t>需求获取主要关注：</a:t>
            </a:r>
            <a:endParaRPr lang="en-US" altLang="zh-CN" dirty="0" smtClean="0"/>
          </a:p>
          <a:p>
            <a:endParaRPr lang="en-US" altLang="zh-CN" sz="1500" dirty="0" smtClean="0"/>
          </a:p>
          <a:p>
            <a:pPr lvl="1"/>
            <a:r>
              <a:rPr lang="zh-CN" altLang="en-US" dirty="0" smtClean="0">
                <a:solidFill>
                  <a:srgbClr val="0000FF"/>
                </a:solidFill>
              </a:rPr>
              <a:t>需求从哪里来？</a:t>
            </a:r>
            <a:endParaRPr lang="en-US" altLang="zh-CN" dirty="0" smtClean="0">
              <a:solidFill>
                <a:srgbClr val="0000FF"/>
              </a:solidFill>
            </a:endParaRPr>
          </a:p>
          <a:p>
            <a:pPr lvl="2"/>
            <a:r>
              <a:rPr lang="zh-CN" altLang="en-US" dirty="0" smtClean="0"/>
              <a:t>找出权益人，即谁与待解问题相关</a:t>
            </a:r>
            <a:endParaRPr lang="en-US" altLang="zh-CN" dirty="0" smtClean="0"/>
          </a:p>
          <a:p>
            <a:pPr lvl="2"/>
            <a:endParaRPr lang="en-US" altLang="zh-CN" sz="1500" dirty="0" smtClean="0"/>
          </a:p>
          <a:p>
            <a:pPr lvl="1"/>
            <a:r>
              <a:rPr lang="zh-CN" altLang="en-US" dirty="0" smtClean="0">
                <a:solidFill>
                  <a:srgbClr val="0000FF"/>
                </a:solidFill>
              </a:rPr>
              <a:t>如何获取需求？</a:t>
            </a:r>
            <a:endParaRPr lang="en-US" altLang="zh-CN" dirty="0" smtClean="0">
              <a:solidFill>
                <a:srgbClr val="0000FF"/>
              </a:solidFill>
            </a:endParaRPr>
          </a:p>
          <a:p>
            <a:pPr lvl="2"/>
            <a:r>
              <a:rPr lang="zh-CN" altLang="en-US" dirty="0" smtClean="0"/>
              <a:t>选用合适的方法、技术和过程</a:t>
            </a:r>
            <a:endParaRPr lang="en-US" altLang="zh-CN"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35</a:t>
            </a:fld>
            <a:endParaRPr lang="zh-CN" altLang="en-US" dirty="0"/>
          </a:p>
        </p:txBody>
      </p:sp>
      <p:sp>
        <p:nvSpPr>
          <p:cNvPr id="6" name="TextBox 5"/>
          <p:cNvSpPr txBox="1"/>
          <p:nvPr/>
        </p:nvSpPr>
        <p:spPr>
          <a:xfrm>
            <a:off x="1934665" y="5006674"/>
            <a:ext cx="5538615" cy="1014614"/>
          </a:xfrm>
          <a:prstGeom prst="rect">
            <a:avLst/>
          </a:prstGeom>
          <a:solidFill>
            <a:schemeClr val="tx1"/>
          </a:solidFill>
        </p:spPr>
        <p:txBody>
          <a:bodyPr wrap="square" lIns="95665" tIns="47832" rIns="95665" bIns="47832" rtlCol="0">
            <a:spAutoFit/>
          </a:bodyPr>
          <a:lstStyle/>
          <a:p>
            <a:r>
              <a:rPr lang="zh-CN" altLang="en-US" sz="2900" dirty="0" smtClean="0">
                <a:solidFill>
                  <a:schemeClr val="bg1"/>
                </a:solidFill>
                <a:ea typeface="文鼎CS长美黑" pitchFamily="49" charset="-122"/>
              </a:rPr>
              <a:t>需求获取必须讲究策略和方法，</a:t>
            </a:r>
            <a:endParaRPr lang="en-US" altLang="zh-CN" sz="2900" dirty="0" smtClean="0">
              <a:solidFill>
                <a:schemeClr val="bg1"/>
              </a:solidFill>
              <a:ea typeface="文鼎CS长美黑" pitchFamily="49" charset="-122"/>
            </a:endParaRPr>
          </a:p>
          <a:p>
            <a:r>
              <a:rPr lang="zh-CN" altLang="en-US" sz="2900" dirty="0" smtClean="0">
                <a:solidFill>
                  <a:schemeClr val="bg1"/>
                </a:solidFill>
                <a:ea typeface="文鼎CS长美黑" pitchFamily="49" charset="-122"/>
              </a:rPr>
              <a:t>否则事倍功半。</a:t>
            </a:r>
            <a:endParaRPr lang="zh-CN" altLang="en-US" sz="2900" dirty="0">
              <a:solidFill>
                <a:schemeClr val="bg1"/>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需求获取策略</a:t>
            </a:r>
            <a:endParaRPr lang="zh-CN" altLang="en-US" dirty="0"/>
          </a:p>
        </p:txBody>
      </p:sp>
      <p:sp>
        <p:nvSpPr>
          <p:cNvPr id="3" name="Content Placeholder 2"/>
          <p:cNvSpPr>
            <a:spLocks noGrp="1"/>
          </p:cNvSpPr>
          <p:nvPr>
            <p:ph idx="1"/>
          </p:nvPr>
        </p:nvSpPr>
        <p:spPr>
          <a:xfrm>
            <a:off x="613968" y="1268760"/>
            <a:ext cx="3012886" cy="1296144"/>
          </a:xfrm>
        </p:spPr>
        <p:txBody>
          <a:bodyPr/>
          <a:lstStyle/>
          <a:p>
            <a:pPr marL="538113" indent="-538113">
              <a:buNone/>
            </a:pPr>
            <a:r>
              <a:rPr lang="zh-CN" altLang="en-US" dirty="0" smtClean="0">
                <a:solidFill>
                  <a:srgbClr val="FF0000"/>
                </a:solidFill>
              </a:rPr>
              <a:t>策略一：创造</a:t>
            </a:r>
            <a:endParaRPr lang="en-US" altLang="zh-CN" dirty="0" smtClean="0">
              <a:solidFill>
                <a:srgbClr val="FF0000"/>
              </a:solidFill>
            </a:endParaRPr>
          </a:p>
          <a:p>
            <a:pPr marL="538113" indent="-538113">
              <a:buNone/>
            </a:pPr>
            <a:r>
              <a:rPr lang="zh-CN" altLang="en-US" dirty="0" smtClean="0">
                <a:solidFill>
                  <a:srgbClr val="FF0000"/>
                </a:solidFill>
              </a:rPr>
              <a:t>策略二：复用</a:t>
            </a:r>
            <a:endParaRPr lang="en-US" altLang="zh-CN" dirty="0" smtClean="0">
              <a:solidFill>
                <a:srgbClr val="FF0000"/>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36</a:t>
            </a:fld>
            <a:endParaRPr lang="zh-CN" altLang="en-US" dirty="0"/>
          </a:p>
        </p:txBody>
      </p:sp>
      <p:sp>
        <p:nvSpPr>
          <p:cNvPr id="5" name="Content Placeholder 2"/>
          <p:cNvSpPr txBox="1">
            <a:spLocks/>
          </p:cNvSpPr>
          <p:nvPr/>
        </p:nvSpPr>
        <p:spPr bwMode="auto">
          <a:xfrm>
            <a:off x="595282" y="3071810"/>
            <a:ext cx="5382598" cy="2643206"/>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2500" kern="0" dirty="0" smtClean="0">
                <a:latin typeface="+mn-lt"/>
                <a:ea typeface="文鼎CS长美黑" pitchFamily="49" charset="-122"/>
              </a:rPr>
              <a:t>在大企业的软件开发项目中，平均仅</a:t>
            </a:r>
            <a:r>
              <a:rPr lang="en-US" altLang="zh-CN" sz="2500" kern="0" dirty="0" smtClean="0">
                <a:latin typeface="+mn-lt"/>
                <a:ea typeface="文鼎CS长美黑" pitchFamily="49" charset="-122"/>
              </a:rPr>
              <a:t>42%</a:t>
            </a:r>
            <a:r>
              <a:rPr lang="zh-CN" altLang="en-US" sz="2500" kern="0" dirty="0" smtClean="0">
                <a:latin typeface="+mn-lt"/>
                <a:ea typeface="文鼎CS长美黑" pitchFamily="49" charset="-122"/>
              </a:rPr>
              <a:t>的需求属于项目独创</a:t>
            </a:r>
            <a:endParaRPr lang="en-US" altLang="zh-CN" sz="2500" kern="0" dirty="0" smtClean="0">
              <a:latin typeface="+mn-lt"/>
              <a:ea typeface="文鼎CS长美黑" pitchFamily="49"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100" kern="0" dirty="0" smtClean="0">
                <a:latin typeface="方正精楷简体" pitchFamily="2" charset="-122"/>
                <a:ea typeface="方正精楷简体" pitchFamily="2" charset="-122"/>
              </a:rPr>
              <a:t>致力于“稳打稳扎”</a:t>
            </a:r>
            <a:endParaRPr lang="en-US" altLang="zh-CN" sz="2100" kern="0" dirty="0" smtClean="0">
              <a:latin typeface="方正精楷简体" pitchFamily="2" charset="-122"/>
              <a:ea typeface="方正精楷简体" pitchFamily="2" charset="-122"/>
            </a:endParaRPr>
          </a:p>
          <a:p>
            <a:pPr marL="491609" indent="-491609" defTabSz="956645" eaLnBrk="0" hangingPunct="0">
              <a:spcBef>
                <a:spcPct val="20000"/>
              </a:spcBef>
              <a:buClr>
                <a:srgbClr val="C00000"/>
              </a:buClr>
              <a:buSzPct val="100000"/>
              <a:buFont typeface="文鼎CS长美黑" pitchFamily="49" charset="-122"/>
              <a:buChar char="※"/>
              <a:defRPr/>
            </a:pPr>
            <a:endParaRPr lang="en-US" altLang="zh-CN" sz="1200" kern="0" dirty="0" smtClean="0">
              <a:latin typeface="+mn-lt"/>
              <a:ea typeface="文鼎CS长美黑" pitchFamily="49" charset="-122"/>
            </a:endParaRPr>
          </a:p>
          <a:p>
            <a:pPr marL="491609" indent="-491609" defTabSz="956645" eaLnBrk="0" hangingPunct="0">
              <a:spcBef>
                <a:spcPct val="20000"/>
              </a:spcBef>
              <a:buClr>
                <a:srgbClr val="C00000"/>
              </a:buClr>
              <a:buSzPct val="100000"/>
              <a:buFont typeface="文鼎CS长美黑" pitchFamily="49" charset="-122"/>
              <a:buChar char="※"/>
              <a:defRPr/>
            </a:pPr>
            <a:r>
              <a:rPr lang="zh-CN" altLang="en-US" sz="2500" kern="0" dirty="0" smtClean="0">
                <a:latin typeface="+mn-lt"/>
                <a:ea typeface="文鼎CS长美黑" pitchFamily="49" charset="-122"/>
              </a:rPr>
              <a:t>小项目的比例则高点</a:t>
            </a:r>
            <a:endParaRPr lang="en-US" altLang="zh-CN" sz="2500" kern="0" dirty="0" smtClean="0">
              <a:latin typeface="+mn-lt"/>
              <a:ea typeface="文鼎CS长美黑" pitchFamily="49"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100" kern="0" dirty="0" smtClean="0">
                <a:latin typeface="方正精楷简体" pitchFamily="2" charset="-122"/>
                <a:ea typeface="方正精楷简体" pitchFamily="2" charset="-122"/>
              </a:rPr>
              <a:t>致力于“创新制胜”</a:t>
            </a:r>
            <a:endParaRPr lang="zh-CN" altLang="en-US" sz="2100" kern="0" dirty="0">
              <a:latin typeface="方正精楷简体" pitchFamily="2" charset="-122"/>
              <a:ea typeface="方正精楷简体" pitchFamily="2" charset="-122"/>
            </a:endParaRPr>
          </a:p>
        </p:txBody>
      </p:sp>
      <p:grpSp>
        <p:nvGrpSpPr>
          <p:cNvPr id="6" name="Group 5"/>
          <p:cNvGrpSpPr>
            <a:grpSpLocks noChangeAspect="1"/>
          </p:cNvGrpSpPr>
          <p:nvPr/>
        </p:nvGrpSpPr>
        <p:grpSpPr>
          <a:xfrm>
            <a:off x="7167578" y="2143116"/>
            <a:ext cx="2496276" cy="1872516"/>
            <a:chOff x="2819400" y="941518"/>
            <a:chExt cx="3352800" cy="2860842"/>
          </a:xfrm>
        </p:grpSpPr>
        <p:sp>
          <p:nvSpPr>
            <p:cNvPr id="7" name="Rectangle 6"/>
            <p:cNvSpPr/>
            <p:nvPr/>
          </p:nvSpPr>
          <p:spPr>
            <a:xfrm>
              <a:off x="2819400" y="941518"/>
              <a:ext cx="3352800" cy="99059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CN" sz="3100" dirty="0" smtClean="0">
                  <a:latin typeface="Broadway" pitchFamily="82" charset="0"/>
                  <a:ea typeface="方正胖娃简体" pitchFamily="65" charset="-122"/>
                </a:rPr>
                <a:t>To Make</a:t>
              </a:r>
              <a:endParaRPr lang="zh-CN" altLang="en-US" sz="3100" dirty="0">
                <a:latin typeface="Broadway" pitchFamily="82" charset="0"/>
                <a:ea typeface="方正胖娃简体" pitchFamily="65" charset="-122"/>
              </a:endParaRPr>
            </a:p>
          </p:txBody>
        </p:sp>
        <p:sp>
          <p:nvSpPr>
            <p:cNvPr id="8" name="Rectangle 7"/>
            <p:cNvSpPr/>
            <p:nvPr/>
          </p:nvSpPr>
          <p:spPr>
            <a:xfrm>
              <a:off x="2819400" y="2811761"/>
              <a:ext cx="3352800" cy="99059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latinLnBrk="1"/>
              <a:r>
                <a:rPr lang="en-US" altLang="zh-CN" sz="3100" dirty="0" smtClean="0">
                  <a:latin typeface="Broadway" pitchFamily="82" charset="0"/>
                  <a:ea typeface="方正胖娃简体" pitchFamily="65" charset="-122"/>
                </a:rPr>
                <a:t>To Reuse</a:t>
              </a:r>
              <a:endParaRPr lang="zh-CN" altLang="en-US" sz="3100" dirty="0">
                <a:latin typeface="Broadway" pitchFamily="82" charset="0"/>
                <a:ea typeface="方正胖娃简体" pitchFamily="65" charset="-122"/>
              </a:endParaRPr>
            </a:p>
          </p:txBody>
        </p:sp>
        <p:pic>
          <p:nvPicPr>
            <p:cNvPr id="9" name="Picture 2" descr="C:\Users\SECBOK\Desktop\zt_pk_5.gif"/>
            <p:cNvPicPr>
              <a:picLocks noChangeAspect="1" noChangeArrowheads="1"/>
            </p:cNvPicPr>
            <p:nvPr/>
          </p:nvPicPr>
          <p:blipFill>
            <a:blip r:embed="rId2" cstate="print"/>
            <a:srcRect/>
            <a:stretch>
              <a:fillRect/>
            </a:stretch>
          </p:blipFill>
          <p:spPr bwMode="auto">
            <a:xfrm>
              <a:off x="3891042" y="1821632"/>
              <a:ext cx="1193794" cy="1066455"/>
            </a:xfrm>
            <a:prstGeom prst="rect">
              <a:avLst/>
            </a:prstGeom>
            <a:noFill/>
          </p:spPr>
        </p:pic>
      </p:gr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需求获取方法</a:t>
            </a:r>
            <a:endParaRPr lang="zh-CN" altLang="en-US" dirty="0"/>
          </a:p>
        </p:txBody>
      </p:sp>
      <p:sp>
        <p:nvSpPr>
          <p:cNvPr id="3" name="Content Placeholder 2"/>
          <p:cNvSpPr>
            <a:spLocks noGrp="1"/>
          </p:cNvSpPr>
          <p:nvPr>
            <p:ph idx="1"/>
          </p:nvPr>
        </p:nvSpPr>
        <p:spPr>
          <a:xfrm>
            <a:off x="613964" y="1052736"/>
            <a:ext cx="8667750" cy="5256585"/>
          </a:xfrm>
        </p:spPr>
        <p:txBody>
          <a:bodyPr/>
          <a:lstStyle/>
          <a:p>
            <a:r>
              <a:rPr lang="zh-CN" altLang="en-US" sz="2700" dirty="0" smtClean="0">
                <a:solidFill>
                  <a:srgbClr val="C00000"/>
                </a:solidFill>
              </a:rPr>
              <a:t>面谈</a:t>
            </a:r>
            <a:endParaRPr lang="en-US" altLang="zh-CN" sz="2700" dirty="0" smtClean="0">
              <a:solidFill>
                <a:srgbClr val="C00000"/>
              </a:solidFill>
            </a:endParaRPr>
          </a:p>
          <a:p>
            <a:r>
              <a:rPr lang="zh-CN" altLang="en-US" sz="2700" dirty="0" smtClean="0"/>
              <a:t>调查问卷</a:t>
            </a:r>
            <a:endParaRPr lang="en-US" altLang="zh-CN" sz="2700" dirty="0" smtClean="0"/>
          </a:p>
          <a:p>
            <a:r>
              <a:rPr lang="zh-CN" altLang="en-US" sz="2700" dirty="0" smtClean="0"/>
              <a:t>头脑风暴</a:t>
            </a:r>
            <a:r>
              <a:rPr lang="en-US" altLang="zh-CN" sz="2500" dirty="0" smtClean="0"/>
              <a:t>(Brainstorming)</a:t>
            </a:r>
            <a:endParaRPr lang="en-US" altLang="zh-CN" sz="2700" dirty="0" smtClean="0"/>
          </a:p>
          <a:p>
            <a:r>
              <a:rPr lang="zh-CN" altLang="en-US" sz="2700" dirty="0" smtClean="0"/>
              <a:t>场景</a:t>
            </a:r>
            <a:r>
              <a:rPr lang="en-US" altLang="zh-CN" sz="2500" dirty="0" smtClean="0"/>
              <a:t>(Scenario)</a:t>
            </a:r>
            <a:r>
              <a:rPr lang="zh-CN" altLang="en-US" sz="2700" dirty="0" smtClean="0"/>
              <a:t>描述</a:t>
            </a:r>
            <a:endParaRPr lang="en-US" altLang="zh-CN" sz="2700" dirty="0" smtClean="0"/>
          </a:p>
          <a:p>
            <a:r>
              <a:rPr lang="zh-CN" altLang="en-US" sz="2700" dirty="0" smtClean="0">
                <a:solidFill>
                  <a:srgbClr val="0000FF"/>
                </a:solidFill>
              </a:rPr>
              <a:t>德尔菲</a:t>
            </a:r>
            <a:r>
              <a:rPr lang="en-US" altLang="zh-CN" sz="2700" dirty="0" smtClean="0">
                <a:solidFill>
                  <a:srgbClr val="0000FF"/>
                </a:solidFill>
              </a:rPr>
              <a:t> </a:t>
            </a:r>
            <a:r>
              <a:rPr lang="en-US" altLang="zh-CN" sz="2500" dirty="0" smtClean="0">
                <a:solidFill>
                  <a:srgbClr val="0000FF"/>
                </a:solidFill>
              </a:rPr>
              <a:t>(Delphi)</a:t>
            </a:r>
            <a:r>
              <a:rPr lang="zh-CN" altLang="en-US" sz="2700" dirty="0" smtClean="0">
                <a:solidFill>
                  <a:srgbClr val="0000FF"/>
                </a:solidFill>
              </a:rPr>
              <a:t>方法，即专家分析法</a:t>
            </a:r>
            <a:endParaRPr lang="en-US" altLang="zh-CN" sz="2700" dirty="0" smtClean="0">
              <a:solidFill>
                <a:srgbClr val="0000FF"/>
              </a:solidFill>
            </a:endParaRPr>
          </a:p>
          <a:p>
            <a:r>
              <a:rPr lang="zh-CN" altLang="en-US" sz="2700" dirty="0" smtClean="0"/>
              <a:t>原型开发</a:t>
            </a:r>
            <a:endParaRPr lang="en-US" altLang="zh-CN" sz="2700" dirty="0" smtClean="0"/>
          </a:p>
          <a:p>
            <a:r>
              <a:rPr lang="zh-CN" altLang="en-US" sz="2700" dirty="0" smtClean="0"/>
              <a:t>任务分析</a:t>
            </a:r>
            <a:endParaRPr lang="en-US" altLang="zh-CN" sz="2700" dirty="0" smtClean="0"/>
          </a:p>
          <a:p>
            <a:r>
              <a:rPr lang="zh-CN" altLang="en-US" sz="2700" dirty="0" smtClean="0"/>
              <a:t>观察</a:t>
            </a:r>
            <a:endParaRPr lang="en-US" altLang="zh-CN" sz="2700" dirty="0" smtClean="0"/>
          </a:p>
          <a:p>
            <a:r>
              <a:rPr lang="zh-CN" altLang="en-US" sz="2700" dirty="0" smtClean="0">
                <a:solidFill>
                  <a:srgbClr val="C00000"/>
                </a:solidFill>
              </a:rPr>
              <a:t>自省</a:t>
            </a:r>
            <a:endParaRPr lang="en-US" altLang="zh-CN" sz="2700" dirty="0" smtClean="0">
              <a:solidFill>
                <a:srgbClr val="C00000"/>
              </a:solidFill>
            </a:endParaRPr>
          </a:p>
          <a:p>
            <a:r>
              <a:rPr lang="zh-CN" altLang="en-US" sz="2700" dirty="0" smtClean="0">
                <a:solidFill>
                  <a:srgbClr val="C00000"/>
                </a:solidFill>
              </a:rPr>
              <a:t>需求座谈会</a:t>
            </a:r>
            <a:endParaRPr lang="en-US" altLang="zh-CN" sz="2700" dirty="0" smtClean="0">
              <a:solidFill>
                <a:srgbClr val="C00000"/>
              </a:solidFill>
            </a:endParaRPr>
          </a:p>
          <a:p>
            <a:r>
              <a:rPr lang="zh-CN" altLang="en-US" sz="2700" dirty="0" smtClean="0"/>
              <a:t>建模</a:t>
            </a:r>
            <a:endParaRPr lang="zh-CN" altLang="en-US" sz="27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37</a:t>
            </a:fld>
            <a:endParaRPr lang="zh-CN" altLang="en-US" dirty="0"/>
          </a:p>
        </p:txBody>
      </p:sp>
      <p:pic>
        <p:nvPicPr>
          <p:cNvPr id="31745" name="Picture 1" descr="E:\SECBOK\Content\Figures\ToonFaceToFace2.png"/>
          <p:cNvPicPr>
            <a:picLocks noChangeAspect="1" noChangeArrowheads="1"/>
          </p:cNvPicPr>
          <p:nvPr/>
        </p:nvPicPr>
        <p:blipFill>
          <a:blip r:embed="rId2" cstate="print"/>
          <a:srcRect/>
          <a:stretch>
            <a:fillRect/>
          </a:stretch>
        </p:blipFill>
        <p:spPr bwMode="auto">
          <a:xfrm>
            <a:off x="7059234" y="4005066"/>
            <a:ext cx="2612740" cy="2343373"/>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多法并用获取需求</a:t>
            </a:r>
            <a:endParaRPr lang="zh-CN" altLang="en-US" dirty="0"/>
          </a:p>
        </p:txBody>
      </p:sp>
      <p:sp>
        <p:nvSpPr>
          <p:cNvPr id="3" name="Content Placeholder 2"/>
          <p:cNvSpPr>
            <a:spLocks noGrp="1"/>
          </p:cNvSpPr>
          <p:nvPr>
            <p:ph idx="1"/>
          </p:nvPr>
        </p:nvSpPr>
        <p:spPr>
          <a:xfrm>
            <a:off x="613964" y="2924945"/>
            <a:ext cx="8667750" cy="3312368"/>
          </a:xfrm>
        </p:spPr>
        <p:txBody>
          <a:bodyPr/>
          <a:lstStyle/>
          <a:p>
            <a:r>
              <a:rPr lang="zh-CN" altLang="en-US" sz="2900" dirty="0" smtClean="0"/>
              <a:t>考虑以下方面的因素</a:t>
            </a:r>
            <a:endParaRPr lang="en-US" altLang="zh-CN" sz="2900" dirty="0" smtClean="0"/>
          </a:p>
          <a:p>
            <a:pPr lvl="1"/>
            <a:r>
              <a:rPr lang="zh-CN" altLang="en-US" sz="2500" dirty="0" smtClean="0"/>
              <a:t>项目组织</a:t>
            </a:r>
            <a:endParaRPr lang="en-US" altLang="zh-CN" sz="2500" dirty="0" smtClean="0"/>
          </a:p>
          <a:p>
            <a:pPr lvl="1"/>
            <a:r>
              <a:rPr lang="zh-CN" altLang="en-US" sz="2500" dirty="0" smtClean="0"/>
              <a:t>资源配备</a:t>
            </a:r>
            <a:endParaRPr lang="en-US" altLang="zh-CN" sz="2500" dirty="0" smtClean="0"/>
          </a:p>
          <a:p>
            <a:pPr lvl="1"/>
            <a:r>
              <a:rPr lang="zh-CN" altLang="en-US" sz="2500" dirty="0" smtClean="0"/>
              <a:t>产品特征</a:t>
            </a:r>
            <a:endParaRPr lang="en-US" altLang="zh-CN" sz="2500" dirty="0" smtClean="0"/>
          </a:p>
          <a:p>
            <a:pPr lvl="1"/>
            <a:r>
              <a:rPr lang="zh-CN" altLang="en-US" sz="2500" dirty="0" smtClean="0"/>
              <a:t>需求过程</a:t>
            </a:r>
            <a:endParaRPr lang="en-US" altLang="zh-CN" sz="2500" dirty="0" smtClean="0"/>
          </a:p>
          <a:p>
            <a:pPr lvl="1"/>
            <a:r>
              <a:rPr lang="zh-CN" altLang="en-US" sz="2500" dirty="0" smtClean="0"/>
              <a:t>工程师的技能、个性和喜好</a:t>
            </a:r>
            <a:endParaRPr lang="en-US" altLang="zh-CN" sz="2500" dirty="0" smtClean="0"/>
          </a:p>
          <a:p>
            <a:pPr lvl="1"/>
            <a:r>
              <a:rPr lang="zh-CN" altLang="en-US" sz="2500" dirty="0" smtClean="0"/>
              <a:t>客户和用户的“可用”特征</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38</a:t>
            </a:fld>
            <a:endParaRPr lang="zh-CN" altLang="en-US" dirty="0"/>
          </a:p>
        </p:txBody>
      </p:sp>
      <p:sp>
        <p:nvSpPr>
          <p:cNvPr id="5" name="Rectangle 4"/>
          <p:cNvSpPr/>
          <p:nvPr/>
        </p:nvSpPr>
        <p:spPr>
          <a:xfrm>
            <a:off x="1247590" y="1484785"/>
            <a:ext cx="7410823" cy="936104"/>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基于项目、产品、过程和权益人的相关特征，搭配使用多种需求获取方法。</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常用需求获取方法调查结果</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39</a:t>
            </a:fld>
            <a:endParaRPr lang="zh-CN" altLang="en-US" dirty="0"/>
          </a:p>
        </p:txBody>
      </p:sp>
      <p:pic>
        <p:nvPicPr>
          <p:cNvPr id="36866" name="Picture 2" descr="E:\SECBOK\Content\Figures\ReqEliMethods.png"/>
          <p:cNvPicPr>
            <a:picLocks noChangeAspect="1" noChangeArrowheads="1"/>
          </p:cNvPicPr>
          <p:nvPr/>
        </p:nvPicPr>
        <p:blipFill>
          <a:blip r:embed="rId2" cstate="print"/>
          <a:srcRect/>
          <a:stretch>
            <a:fillRect/>
          </a:stretch>
        </p:blipFill>
        <p:spPr bwMode="auto">
          <a:xfrm>
            <a:off x="813617" y="1196756"/>
            <a:ext cx="8273846" cy="5038561"/>
          </a:xfrm>
          <a:prstGeom prst="rect">
            <a:avLst/>
          </a:prstGeom>
          <a:noFill/>
        </p:spPr>
      </p:pic>
      <p:sp>
        <p:nvSpPr>
          <p:cNvPr id="6" name="Freeform 5"/>
          <p:cNvSpPr/>
          <p:nvPr/>
        </p:nvSpPr>
        <p:spPr>
          <a:xfrm>
            <a:off x="893486" y="3097854"/>
            <a:ext cx="2068606" cy="2183430"/>
          </a:xfrm>
          <a:custGeom>
            <a:avLst/>
            <a:gdLst>
              <a:gd name="connsiteX0" fmla="*/ 322729 w 1909482"/>
              <a:gd name="connsiteY0" fmla="*/ 102550 h 2183429"/>
              <a:gd name="connsiteX1" fmla="*/ 286871 w 1909482"/>
              <a:gd name="connsiteY1" fmla="*/ 111515 h 2183429"/>
              <a:gd name="connsiteX2" fmla="*/ 268941 w 1909482"/>
              <a:gd name="connsiteY2" fmla="*/ 129444 h 2183429"/>
              <a:gd name="connsiteX3" fmla="*/ 242047 w 1909482"/>
              <a:gd name="connsiteY3" fmla="*/ 138409 h 2183429"/>
              <a:gd name="connsiteX4" fmla="*/ 197223 w 1909482"/>
              <a:gd name="connsiteY4" fmla="*/ 192197 h 2183429"/>
              <a:gd name="connsiteX5" fmla="*/ 170329 w 1909482"/>
              <a:gd name="connsiteY5" fmla="*/ 219091 h 2183429"/>
              <a:gd name="connsiteX6" fmla="*/ 134471 w 1909482"/>
              <a:gd name="connsiteY6" fmla="*/ 263915 h 2183429"/>
              <a:gd name="connsiteX7" fmla="*/ 125506 w 1909482"/>
              <a:gd name="connsiteY7" fmla="*/ 299774 h 2183429"/>
              <a:gd name="connsiteX8" fmla="*/ 116541 w 1909482"/>
              <a:gd name="connsiteY8" fmla="*/ 326668 h 2183429"/>
              <a:gd name="connsiteX9" fmla="*/ 89647 w 1909482"/>
              <a:gd name="connsiteY9" fmla="*/ 425279 h 2183429"/>
              <a:gd name="connsiteX10" fmla="*/ 80682 w 1909482"/>
              <a:gd name="connsiteY10" fmla="*/ 452174 h 2183429"/>
              <a:gd name="connsiteX11" fmla="*/ 71718 w 1909482"/>
              <a:gd name="connsiteY11" fmla="*/ 488032 h 2183429"/>
              <a:gd name="connsiteX12" fmla="*/ 53788 w 1909482"/>
              <a:gd name="connsiteY12" fmla="*/ 514926 h 2183429"/>
              <a:gd name="connsiteX13" fmla="*/ 17929 w 1909482"/>
              <a:gd name="connsiteY13" fmla="*/ 640432 h 2183429"/>
              <a:gd name="connsiteX14" fmla="*/ 8965 w 1909482"/>
              <a:gd name="connsiteY14" fmla="*/ 667326 h 2183429"/>
              <a:gd name="connsiteX15" fmla="*/ 0 w 1909482"/>
              <a:gd name="connsiteY15" fmla="*/ 694221 h 2183429"/>
              <a:gd name="connsiteX16" fmla="*/ 8965 w 1909482"/>
              <a:gd name="connsiteY16" fmla="*/ 1232103 h 2183429"/>
              <a:gd name="connsiteX17" fmla="*/ 17929 w 1909482"/>
              <a:gd name="connsiteY17" fmla="*/ 1258997 h 2183429"/>
              <a:gd name="connsiteX18" fmla="*/ 26894 w 1909482"/>
              <a:gd name="connsiteY18" fmla="*/ 1303821 h 2183429"/>
              <a:gd name="connsiteX19" fmla="*/ 44823 w 1909482"/>
              <a:gd name="connsiteY19" fmla="*/ 1393468 h 2183429"/>
              <a:gd name="connsiteX20" fmla="*/ 71718 w 1909482"/>
              <a:gd name="connsiteY20" fmla="*/ 1483115 h 2183429"/>
              <a:gd name="connsiteX21" fmla="*/ 80682 w 1909482"/>
              <a:gd name="connsiteY21" fmla="*/ 1510009 h 2183429"/>
              <a:gd name="connsiteX22" fmla="*/ 98612 w 1909482"/>
              <a:gd name="connsiteY22" fmla="*/ 1536903 h 2183429"/>
              <a:gd name="connsiteX23" fmla="*/ 125506 w 1909482"/>
              <a:gd name="connsiteY23" fmla="*/ 1626550 h 2183429"/>
              <a:gd name="connsiteX24" fmla="*/ 143435 w 1909482"/>
              <a:gd name="connsiteY24" fmla="*/ 1653444 h 2183429"/>
              <a:gd name="connsiteX25" fmla="*/ 170329 w 1909482"/>
              <a:gd name="connsiteY25" fmla="*/ 1716197 h 2183429"/>
              <a:gd name="connsiteX26" fmla="*/ 188259 w 1909482"/>
              <a:gd name="connsiteY26" fmla="*/ 1769985 h 2183429"/>
              <a:gd name="connsiteX27" fmla="*/ 197223 w 1909482"/>
              <a:gd name="connsiteY27" fmla="*/ 1796879 h 2183429"/>
              <a:gd name="connsiteX28" fmla="*/ 215153 w 1909482"/>
              <a:gd name="connsiteY28" fmla="*/ 1814809 h 2183429"/>
              <a:gd name="connsiteX29" fmla="*/ 251012 w 1909482"/>
              <a:gd name="connsiteY29" fmla="*/ 1886526 h 2183429"/>
              <a:gd name="connsiteX30" fmla="*/ 259976 w 1909482"/>
              <a:gd name="connsiteY30" fmla="*/ 1913421 h 2183429"/>
              <a:gd name="connsiteX31" fmla="*/ 277906 w 1909482"/>
              <a:gd name="connsiteY31" fmla="*/ 1931350 h 2183429"/>
              <a:gd name="connsiteX32" fmla="*/ 340659 w 1909482"/>
              <a:gd name="connsiteY32" fmla="*/ 2003068 h 2183429"/>
              <a:gd name="connsiteX33" fmla="*/ 376518 w 1909482"/>
              <a:gd name="connsiteY33" fmla="*/ 2020997 h 2183429"/>
              <a:gd name="connsiteX34" fmla="*/ 403412 w 1909482"/>
              <a:gd name="connsiteY34" fmla="*/ 2038926 h 2183429"/>
              <a:gd name="connsiteX35" fmla="*/ 421341 w 1909482"/>
              <a:gd name="connsiteY35" fmla="*/ 2056856 h 2183429"/>
              <a:gd name="connsiteX36" fmla="*/ 448235 w 1909482"/>
              <a:gd name="connsiteY36" fmla="*/ 2065821 h 2183429"/>
              <a:gd name="connsiteX37" fmla="*/ 484094 w 1909482"/>
              <a:gd name="connsiteY37" fmla="*/ 2083750 h 2183429"/>
              <a:gd name="connsiteX38" fmla="*/ 510988 w 1909482"/>
              <a:gd name="connsiteY38" fmla="*/ 2101679 h 2183429"/>
              <a:gd name="connsiteX39" fmla="*/ 582706 w 1909482"/>
              <a:gd name="connsiteY39" fmla="*/ 2119609 h 2183429"/>
              <a:gd name="connsiteX40" fmla="*/ 681318 w 1909482"/>
              <a:gd name="connsiteY40" fmla="*/ 2155468 h 2183429"/>
              <a:gd name="connsiteX41" fmla="*/ 708212 w 1909482"/>
              <a:gd name="connsiteY41" fmla="*/ 2164432 h 2183429"/>
              <a:gd name="connsiteX42" fmla="*/ 1021976 w 1909482"/>
              <a:gd name="connsiteY42" fmla="*/ 2182362 h 2183429"/>
              <a:gd name="connsiteX43" fmla="*/ 1335741 w 1909482"/>
              <a:gd name="connsiteY43" fmla="*/ 2173397 h 2183429"/>
              <a:gd name="connsiteX44" fmla="*/ 1371600 w 1909482"/>
              <a:gd name="connsiteY44" fmla="*/ 2164432 h 2183429"/>
              <a:gd name="connsiteX45" fmla="*/ 1434353 w 1909482"/>
              <a:gd name="connsiteY45" fmla="*/ 2146503 h 2183429"/>
              <a:gd name="connsiteX46" fmla="*/ 1550894 w 1909482"/>
              <a:gd name="connsiteY46" fmla="*/ 2119609 h 2183429"/>
              <a:gd name="connsiteX47" fmla="*/ 1604682 w 1909482"/>
              <a:gd name="connsiteY47" fmla="*/ 2101679 h 2183429"/>
              <a:gd name="connsiteX48" fmla="*/ 1658471 w 1909482"/>
              <a:gd name="connsiteY48" fmla="*/ 2083750 h 2183429"/>
              <a:gd name="connsiteX49" fmla="*/ 1685365 w 1909482"/>
              <a:gd name="connsiteY49" fmla="*/ 2065821 h 2183429"/>
              <a:gd name="connsiteX50" fmla="*/ 1739153 w 1909482"/>
              <a:gd name="connsiteY50" fmla="*/ 2047891 h 2183429"/>
              <a:gd name="connsiteX51" fmla="*/ 1766047 w 1909482"/>
              <a:gd name="connsiteY51" fmla="*/ 2038926 h 2183429"/>
              <a:gd name="connsiteX52" fmla="*/ 1792941 w 1909482"/>
              <a:gd name="connsiteY52" fmla="*/ 2020997 h 2183429"/>
              <a:gd name="connsiteX53" fmla="*/ 1837765 w 1909482"/>
              <a:gd name="connsiteY53" fmla="*/ 1985138 h 2183429"/>
              <a:gd name="connsiteX54" fmla="*/ 1864659 w 1909482"/>
              <a:gd name="connsiteY54" fmla="*/ 1904456 h 2183429"/>
              <a:gd name="connsiteX55" fmla="*/ 1873623 w 1909482"/>
              <a:gd name="connsiteY55" fmla="*/ 1877562 h 2183429"/>
              <a:gd name="connsiteX56" fmla="*/ 1891553 w 1909482"/>
              <a:gd name="connsiteY56" fmla="*/ 1501044 h 2183429"/>
              <a:gd name="connsiteX57" fmla="*/ 1909482 w 1909482"/>
              <a:gd name="connsiteY57" fmla="*/ 1348644 h 2183429"/>
              <a:gd name="connsiteX58" fmla="*/ 1900518 w 1909482"/>
              <a:gd name="connsiteY58" fmla="*/ 837656 h 2183429"/>
              <a:gd name="connsiteX59" fmla="*/ 1891553 w 1909482"/>
              <a:gd name="connsiteY59" fmla="*/ 765938 h 2183429"/>
              <a:gd name="connsiteX60" fmla="*/ 1873623 w 1909482"/>
              <a:gd name="connsiteY60" fmla="*/ 514926 h 2183429"/>
              <a:gd name="connsiteX61" fmla="*/ 1855694 w 1909482"/>
              <a:gd name="connsiteY61" fmla="*/ 317703 h 2183429"/>
              <a:gd name="connsiteX62" fmla="*/ 1837765 w 1909482"/>
              <a:gd name="connsiteY62" fmla="*/ 254950 h 2183429"/>
              <a:gd name="connsiteX63" fmla="*/ 1819835 w 1909482"/>
              <a:gd name="connsiteY63" fmla="*/ 237021 h 2183429"/>
              <a:gd name="connsiteX64" fmla="*/ 1801906 w 1909482"/>
              <a:gd name="connsiteY64" fmla="*/ 210126 h 2183429"/>
              <a:gd name="connsiteX65" fmla="*/ 1757082 w 1909482"/>
              <a:gd name="connsiteY65" fmla="*/ 174268 h 2183429"/>
              <a:gd name="connsiteX66" fmla="*/ 1712259 w 1909482"/>
              <a:gd name="connsiteY66" fmla="*/ 147374 h 2183429"/>
              <a:gd name="connsiteX67" fmla="*/ 1667435 w 1909482"/>
              <a:gd name="connsiteY67" fmla="*/ 111515 h 2183429"/>
              <a:gd name="connsiteX68" fmla="*/ 1640541 w 1909482"/>
              <a:gd name="connsiteY68" fmla="*/ 102550 h 2183429"/>
              <a:gd name="connsiteX69" fmla="*/ 1577788 w 1909482"/>
              <a:gd name="connsiteY69" fmla="*/ 75656 h 2183429"/>
              <a:gd name="connsiteX70" fmla="*/ 1461247 w 1909482"/>
              <a:gd name="connsiteY70" fmla="*/ 48762 h 2183429"/>
              <a:gd name="connsiteX71" fmla="*/ 1362635 w 1909482"/>
              <a:gd name="connsiteY71" fmla="*/ 30832 h 2183429"/>
              <a:gd name="connsiteX72" fmla="*/ 1156447 w 1909482"/>
              <a:gd name="connsiteY72" fmla="*/ 21868 h 2183429"/>
              <a:gd name="connsiteX73" fmla="*/ 726141 w 1909482"/>
              <a:gd name="connsiteY73" fmla="*/ 3938 h 2183429"/>
              <a:gd name="connsiteX74" fmla="*/ 546847 w 1909482"/>
              <a:gd name="connsiteY74" fmla="*/ 12903 h 2183429"/>
              <a:gd name="connsiteX75" fmla="*/ 493059 w 1909482"/>
              <a:gd name="connsiteY75" fmla="*/ 30832 h 2183429"/>
              <a:gd name="connsiteX76" fmla="*/ 466165 w 1909482"/>
              <a:gd name="connsiteY76" fmla="*/ 39797 h 2183429"/>
              <a:gd name="connsiteX77" fmla="*/ 394447 w 1909482"/>
              <a:gd name="connsiteY77" fmla="*/ 75656 h 2183429"/>
              <a:gd name="connsiteX78" fmla="*/ 394447 w 1909482"/>
              <a:gd name="connsiteY78" fmla="*/ 75656 h 2183429"/>
              <a:gd name="connsiteX79" fmla="*/ 367553 w 1909482"/>
              <a:gd name="connsiteY79" fmla="*/ 93585 h 2183429"/>
              <a:gd name="connsiteX80" fmla="*/ 331694 w 1909482"/>
              <a:gd name="connsiteY80" fmla="*/ 102550 h 2183429"/>
              <a:gd name="connsiteX81" fmla="*/ 322729 w 1909482"/>
              <a:gd name="connsiteY81" fmla="*/ 102550 h 218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909482" h="2183429">
                <a:moveTo>
                  <a:pt x="322729" y="102550"/>
                </a:moveTo>
                <a:cubicBezTo>
                  <a:pt x="315258" y="104044"/>
                  <a:pt x="297891" y="106005"/>
                  <a:pt x="286871" y="111515"/>
                </a:cubicBezTo>
                <a:cubicBezTo>
                  <a:pt x="279311" y="115295"/>
                  <a:pt x="276189" y="125096"/>
                  <a:pt x="268941" y="129444"/>
                </a:cubicBezTo>
                <a:cubicBezTo>
                  <a:pt x="260838" y="134306"/>
                  <a:pt x="251012" y="135421"/>
                  <a:pt x="242047" y="138409"/>
                </a:cubicBezTo>
                <a:cubicBezTo>
                  <a:pt x="163476" y="216980"/>
                  <a:pt x="259628" y="117312"/>
                  <a:pt x="197223" y="192197"/>
                </a:cubicBezTo>
                <a:cubicBezTo>
                  <a:pt x="189107" y="201936"/>
                  <a:pt x="178445" y="209351"/>
                  <a:pt x="170329" y="219091"/>
                </a:cubicBezTo>
                <a:cubicBezTo>
                  <a:pt x="113776" y="286955"/>
                  <a:pt x="186640" y="211743"/>
                  <a:pt x="134471" y="263915"/>
                </a:cubicBezTo>
                <a:cubicBezTo>
                  <a:pt x="131483" y="275868"/>
                  <a:pt x="128891" y="287927"/>
                  <a:pt x="125506" y="299774"/>
                </a:cubicBezTo>
                <a:cubicBezTo>
                  <a:pt x="122910" y="308860"/>
                  <a:pt x="118833" y="317501"/>
                  <a:pt x="116541" y="326668"/>
                </a:cubicBezTo>
                <a:cubicBezTo>
                  <a:pt x="91196" y="428043"/>
                  <a:pt x="128113" y="309878"/>
                  <a:pt x="89647" y="425279"/>
                </a:cubicBezTo>
                <a:cubicBezTo>
                  <a:pt x="86659" y="434244"/>
                  <a:pt x="82974" y="443006"/>
                  <a:pt x="80682" y="452174"/>
                </a:cubicBezTo>
                <a:cubicBezTo>
                  <a:pt x="77694" y="464127"/>
                  <a:pt x="76571" y="476708"/>
                  <a:pt x="71718" y="488032"/>
                </a:cubicBezTo>
                <a:cubicBezTo>
                  <a:pt x="67474" y="497935"/>
                  <a:pt x="59765" y="505961"/>
                  <a:pt x="53788" y="514926"/>
                </a:cubicBezTo>
                <a:cubicBezTo>
                  <a:pt x="31272" y="604994"/>
                  <a:pt x="43655" y="563255"/>
                  <a:pt x="17929" y="640432"/>
                </a:cubicBezTo>
                <a:lnTo>
                  <a:pt x="8965" y="667326"/>
                </a:lnTo>
                <a:lnTo>
                  <a:pt x="0" y="694221"/>
                </a:lnTo>
                <a:cubicBezTo>
                  <a:pt x="2988" y="873515"/>
                  <a:pt x="3275" y="1052874"/>
                  <a:pt x="8965" y="1232103"/>
                </a:cubicBezTo>
                <a:cubicBezTo>
                  <a:pt x="9265" y="1241548"/>
                  <a:pt x="15637" y="1249830"/>
                  <a:pt x="17929" y="1258997"/>
                </a:cubicBezTo>
                <a:cubicBezTo>
                  <a:pt x="21624" y="1273779"/>
                  <a:pt x="24389" y="1288791"/>
                  <a:pt x="26894" y="1303821"/>
                </a:cubicBezTo>
                <a:cubicBezTo>
                  <a:pt x="48311" y="1432318"/>
                  <a:pt x="24207" y="1321310"/>
                  <a:pt x="44823" y="1393468"/>
                </a:cubicBezTo>
                <a:cubicBezTo>
                  <a:pt x="71917" y="1488298"/>
                  <a:pt x="29114" y="1355301"/>
                  <a:pt x="71718" y="1483115"/>
                </a:cubicBezTo>
                <a:cubicBezTo>
                  <a:pt x="74706" y="1492080"/>
                  <a:pt x="75440" y="1502147"/>
                  <a:pt x="80682" y="1510009"/>
                </a:cubicBezTo>
                <a:lnTo>
                  <a:pt x="98612" y="1536903"/>
                </a:lnTo>
                <a:cubicBezTo>
                  <a:pt x="103624" y="1556952"/>
                  <a:pt x="116773" y="1613450"/>
                  <a:pt x="125506" y="1626550"/>
                </a:cubicBezTo>
                <a:lnTo>
                  <a:pt x="143435" y="1653444"/>
                </a:lnTo>
                <a:cubicBezTo>
                  <a:pt x="167149" y="1748299"/>
                  <a:pt x="134953" y="1636602"/>
                  <a:pt x="170329" y="1716197"/>
                </a:cubicBezTo>
                <a:cubicBezTo>
                  <a:pt x="178005" y="1733467"/>
                  <a:pt x="182283" y="1752056"/>
                  <a:pt x="188259" y="1769985"/>
                </a:cubicBezTo>
                <a:cubicBezTo>
                  <a:pt x="191247" y="1778950"/>
                  <a:pt x="190541" y="1790197"/>
                  <a:pt x="197223" y="1796879"/>
                </a:cubicBezTo>
                <a:lnTo>
                  <a:pt x="215153" y="1814809"/>
                </a:lnTo>
                <a:cubicBezTo>
                  <a:pt x="235755" y="1876615"/>
                  <a:pt x="219718" y="1855234"/>
                  <a:pt x="251012" y="1886526"/>
                </a:cubicBezTo>
                <a:cubicBezTo>
                  <a:pt x="254000" y="1895491"/>
                  <a:pt x="255114" y="1905318"/>
                  <a:pt x="259976" y="1913421"/>
                </a:cubicBezTo>
                <a:cubicBezTo>
                  <a:pt x="264324" y="1920669"/>
                  <a:pt x="272626" y="1924750"/>
                  <a:pt x="277906" y="1931350"/>
                </a:cubicBezTo>
                <a:cubicBezTo>
                  <a:pt x="299614" y="1958484"/>
                  <a:pt x="303792" y="1984635"/>
                  <a:pt x="340659" y="2003068"/>
                </a:cubicBezTo>
                <a:cubicBezTo>
                  <a:pt x="352612" y="2009044"/>
                  <a:pt x="364915" y="2014367"/>
                  <a:pt x="376518" y="2020997"/>
                </a:cubicBezTo>
                <a:cubicBezTo>
                  <a:pt x="385873" y="2026342"/>
                  <a:pt x="394999" y="2032195"/>
                  <a:pt x="403412" y="2038926"/>
                </a:cubicBezTo>
                <a:cubicBezTo>
                  <a:pt x="410012" y="2044206"/>
                  <a:pt x="414094" y="2052507"/>
                  <a:pt x="421341" y="2056856"/>
                </a:cubicBezTo>
                <a:cubicBezTo>
                  <a:pt x="429444" y="2061718"/>
                  <a:pt x="439549" y="2062099"/>
                  <a:pt x="448235" y="2065821"/>
                </a:cubicBezTo>
                <a:cubicBezTo>
                  <a:pt x="460518" y="2071085"/>
                  <a:pt x="472491" y="2077120"/>
                  <a:pt x="484094" y="2083750"/>
                </a:cubicBezTo>
                <a:cubicBezTo>
                  <a:pt x="493449" y="2089095"/>
                  <a:pt x="500863" y="2097997"/>
                  <a:pt x="510988" y="2101679"/>
                </a:cubicBezTo>
                <a:cubicBezTo>
                  <a:pt x="534146" y="2110100"/>
                  <a:pt x="582706" y="2119609"/>
                  <a:pt x="582706" y="2119609"/>
                </a:cubicBezTo>
                <a:cubicBezTo>
                  <a:pt x="639081" y="2157192"/>
                  <a:pt x="578614" y="2121236"/>
                  <a:pt x="681318" y="2155468"/>
                </a:cubicBezTo>
                <a:cubicBezTo>
                  <a:pt x="690283" y="2158456"/>
                  <a:pt x="698946" y="2162579"/>
                  <a:pt x="708212" y="2164432"/>
                </a:cubicBezTo>
                <a:cubicBezTo>
                  <a:pt x="803198" y="2183429"/>
                  <a:pt x="950537" y="2179811"/>
                  <a:pt x="1021976" y="2182362"/>
                </a:cubicBezTo>
                <a:cubicBezTo>
                  <a:pt x="1126564" y="2179374"/>
                  <a:pt x="1231247" y="2178756"/>
                  <a:pt x="1335741" y="2173397"/>
                </a:cubicBezTo>
                <a:cubicBezTo>
                  <a:pt x="1348046" y="2172766"/>
                  <a:pt x="1359753" y="2167817"/>
                  <a:pt x="1371600" y="2164432"/>
                </a:cubicBezTo>
                <a:cubicBezTo>
                  <a:pt x="1424005" y="2149460"/>
                  <a:pt x="1371305" y="2160514"/>
                  <a:pt x="1434353" y="2146503"/>
                </a:cubicBezTo>
                <a:cubicBezTo>
                  <a:pt x="1477013" y="2137023"/>
                  <a:pt x="1506970" y="2134251"/>
                  <a:pt x="1550894" y="2119609"/>
                </a:cubicBezTo>
                <a:lnTo>
                  <a:pt x="1604682" y="2101679"/>
                </a:lnTo>
                <a:cubicBezTo>
                  <a:pt x="1604686" y="2101678"/>
                  <a:pt x="1658468" y="2083752"/>
                  <a:pt x="1658471" y="2083750"/>
                </a:cubicBezTo>
                <a:cubicBezTo>
                  <a:pt x="1667436" y="2077774"/>
                  <a:pt x="1675519" y="2070197"/>
                  <a:pt x="1685365" y="2065821"/>
                </a:cubicBezTo>
                <a:cubicBezTo>
                  <a:pt x="1702635" y="2058145"/>
                  <a:pt x="1721224" y="2053868"/>
                  <a:pt x="1739153" y="2047891"/>
                </a:cubicBezTo>
                <a:cubicBezTo>
                  <a:pt x="1748118" y="2044903"/>
                  <a:pt x="1758184" y="2044168"/>
                  <a:pt x="1766047" y="2038926"/>
                </a:cubicBezTo>
                <a:cubicBezTo>
                  <a:pt x="1775012" y="2032950"/>
                  <a:pt x="1784528" y="2027727"/>
                  <a:pt x="1792941" y="2020997"/>
                </a:cubicBezTo>
                <a:cubicBezTo>
                  <a:pt x="1856822" y="1969894"/>
                  <a:pt x="1754974" y="2040334"/>
                  <a:pt x="1837765" y="1985138"/>
                </a:cubicBezTo>
                <a:lnTo>
                  <a:pt x="1864659" y="1904456"/>
                </a:lnTo>
                <a:lnTo>
                  <a:pt x="1873623" y="1877562"/>
                </a:lnTo>
                <a:cubicBezTo>
                  <a:pt x="1878081" y="1766111"/>
                  <a:pt x="1882649" y="1616788"/>
                  <a:pt x="1891553" y="1501044"/>
                </a:cubicBezTo>
                <a:cubicBezTo>
                  <a:pt x="1893876" y="1470842"/>
                  <a:pt x="1905444" y="1380950"/>
                  <a:pt x="1909482" y="1348644"/>
                </a:cubicBezTo>
                <a:cubicBezTo>
                  <a:pt x="1906494" y="1178315"/>
                  <a:pt x="1905757" y="1007931"/>
                  <a:pt x="1900518" y="837656"/>
                </a:cubicBezTo>
                <a:cubicBezTo>
                  <a:pt x="1899777" y="813575"/>
                  <a:pt x="1894075" y="789898"/>
                  <a:pt x="1891553" y="765938"/>
                </a:cubicBezTo>
                <a:cubicBezTo>
                  <a:pt x="1881208" y="667666"/>
                  <a:pt x="1879550" y="621617"/>
                  <a:pt x="1873623" y="514926"/>
                </a:cubicBezTo>
                <a:cubicBezTo>
                  <a:pt x="1857919" y="232252"/>
                  <a:pt x="1883676" y="415638"/>
                  <a:pt x="1855694" y="317703"/>
                </a:cubicBezTo>
                <a:cubicBezTo>
                  <a:pt x="1853564" y="310249"/>
                  <a:pt x="1843625" y="264716"/>
                  <a:pt x="1837765" y="254950"/>
                </a:cubicBezTo>
                <a:cubicBezTo>
                  <a:pt x="1833416" y="247702"/>
                  <a:pt x="1825115" y="243621"/>
                  <a:pt x="1819835" y="237021"/>
                </a:cubicBezTo>
                <a:cubicBezTo>
                  <a:pt x="1813104" y="228608"/>
                  <a:pt x="1808637" y="218539"/>
                  <a:pt x="1801906" y="210126"/>
                </a:cubicBezTo>
                <a:cubicBezTo>
                  <a:pt x="1782667" y="186078"/>
                  <a:pt x="1782965" y="194975"/>
                  <a:pt x="1757082" y="174268"/>
                </a:cubicBezTo>
                <a:cubicBezTo>
                  <a:pt x="1721923" y="146140"/>
                  <a:pt x="1758965" y="162942"/>
                  <a:pt x="1712259" y="147374"/>
                </a:cubicBezTo>
                <a:cubicBezTo>
                  <a:pt x="1695582" y="130697"/>
                  <a:pt x="1690054" y="122824"/>
                  <a:pt x="1667435" y="111515"/>
                </a:cubicBezTo>
                <a:cubicBezTo>
                  <a:pt x="1658983" y="107289"/>
                  <a:pt x="1648993" y="106776"/>
                  <a:pt x="1640541" y="102550"/>
                </a:cubicBezTo>
                <a:cubicBezTo>
                  <a:pt x="1562316" y="63437"/>
                  <a:pt x="1671076" y="103643"/>
                  <a:pt x="1577788" y="75656"/>
                </a:cubicBezTo>
                <a:cubicBezTo>
                  <a:pt x="1472483" y="44064"/>
                  <a:pt x="1577895" y="68203"/>
                  <a:pt x="1461247" y="48762"/>
                </a:cubicBezTo>
                <a:cubicBezTo>
                  <a:pt x="1434914" y="44373"/>
                  <a:pt x="1388132" y="32590"/>
                  <a:pt x="1362635" y="30832"/>
                </a:cubicBezTo>
                <a:cubicBezTo>
                  <a:pt x="1294004" y="26099"/>
                  <a:pt x="1225176" y="24856"/>
                  <a:pt x="1156447" y="21868"/>
                </a:cubicBezTo>
                <a:cubicBezTo>
                  <a:pt x="981507" y="0"/>
                  <a:pt x="1032279" y="3938"/>
                  <a:pt x="726141" y="3938"/>
                </a:cubicBezTo>
                <a:cubicBezTo>
                  <a:pt x="666302" y="3938"/>
                  <a:pt x="606612" y="9915"/>
                  <a:pt x="546847" y="12903"/>
                </a:cubicBezTo>
                <a:lnTo>
                  <a:pt x="493059" y="30832"/>
                </a:lnTo>
                <a:lnTo>
                  <a:pt x="466165" y="39797"/>
                </a:lnTo>
                <a:cubicBezTo>
                  <a:pt x="434871" y="71089"/>
                  <a:pt x="456253" y="55053"/>
                  <a:pt x="394447" y="75656"/>
                </a:cubicBezTo>
                <a:lnTo>
                  <a:pt x="394447" y="75656"/>
                </a:lnTo>
                <a:cubicBezTo>
                  <a:pt x="385482" y="81632"/>
                  <a:pt x="377456" y="89341"/>
                  <a:pt x="367553" y="93585"/>
                </a:cubicBezTo>
                <a:cubicBezTo>
                  <a:pt x="356228" y="98438"/>
                  <a:pt x="343383" y="98654"/>
                  <a:pt x="331694" y="102550"/>
                </a:cubicBezTo>
                <a:cubicBezTo>
                  <a:pt x="325355" y="104663"/>
                  <a:pt x="330200" y="101056"/>
                  <a:pt x="322729" y="102550"/>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a:p>
        </p:txBody>
      </p:sp>
      <p:sp>
        <p:nvSpPr>
          <p:cNvPr id="7" name="Oval Callout 6"/>
          <p:cNvSpPr/>
          <p:nvPr/>
        </p:nvSpPr>
        <p:spPr>
          <a:xfrm>
            <a:off x="6357156" y="1268766"/>
            <a:ext cx="3548844" cy="1080121"/>
          </a:xfrm>
          <a:prstGeom prst="wedgeEllipseCallout">
            <a:avLst>
              <a:gd name="adj1" fmla="val -21151"/>
              <a:gd name="adj2" fmla="val 1201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700" dirty="0" smtClean="0">
                <a:solidFill>
                  <a:srgbClr val="FF0000"/>
                </a:solidFill>
                <a:ea typeface="文鼎CS长美黑" pitchFamily="49" charset="-122"/>
              </a:rPr>
              <a:t>为什么非正式方法更受欢迎？</a:t>
            </a:r>
            <a:endParaRPr lang="zh-CN" altLang="en-US" sz="2700" dirty="0">
              <a:solidFill>
                <a:srgbClr val="FF0000"/>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需求分类</a:t>
            </a:r>
            <a:endParaRPr lang="zh-CN" altLang="en-US" dirty="0"/>
          </a:p>
        </p:txBody>
      </p:sp>
      <p:sp>
        <p:nvSpPr>
          <p:cNvPr id="3" name="Content Placeholder 2"/>
          <p:cNvSpPr>
            <a:spLocks noGrp="1"/>
          </p:cNvSpPr>
          <p:nvPr>
            <p:ph idx="1"/>
          </p:nvPr>
        </p:nvSpPr>
        <p:spPr/>
        <p:txBody>
          <a:bodyPr/>
          <a:lstStyle/>
          <a:p>
            <a:r>
              <a:rPr lang="zh-CN" altLang="en-US" dirty="0" smtClean="0"/>
              <a:t>广义的需求</a:t>
            </a:r>
            <a:endParaRPr lang="en-US" altLang="zh-CN" dirty="0" smtClean="0"/>
          </a:p>
          <a:p>
            <a:pPr lvl="1"/>
            <a:endParaRPr lang="en-US" altLang="zh-CN" sz="1000" dirty="0" smtClean="0">
              <a:solidFill>
                <a:srgbClr val="0000FF"/>
              </a:solidFill>
            </a:endParaRPr>
          </a:p>
          <a:p>
            <a:pPr lvl="1"/>
            <a:r>
              <a:rPr lang="zh-CN" altLang="en-US" dirty="0" smtClean="0">
                <a:solidFill>
                  <a:srgbClr val="0000FF"/>
                </a:solidFill>
              </a:rPr>
              <a:t>项目需求</a:t>
            </a:r>
            <a:endParaRPr lang="en-US" altLang="zh-CN" dirty="0" smtClean="0">
              <a:solidFill>
                <a:srgbClr val="0000FF"/>
              </a:solidFill>
            </a:endParaRPr>
          </a:p>
          <a:p>
            <a:pPr lvl="2"/>
            <a:r>
              <a:rPr lang="zh-CN" altLang="en-US" dirty="0" smtClean="0"/>
              <a:t> 项目必须在立项后的</a:t>
            </a:r>
            <a:r>
              <a:rPr lang="en-US" altLang="zh-CN" dirty="0" smtClean="0"/>
              <a:t>1</a:t>
            </a:r>
            <a:r>
              <a:rPr lang="zh-CN" altLang="en-US" dirty="0" smtClean="0"/>
              <a:t>年之内完成。</a:t>
            </a:r>
            <a:r>
              <a:rPr lang="en-US" altLang="zh-CN" dirty="0" smtClean="0"/>
              <a:t> </a:t>
            </a:r>
          </a:p>
          <a:p>
            <a:pPr lvl="1"/>
            <a:r>
              <a:rPr lang="zh-CN" altLang="en-US" dirty="0" smtClean="0">
                <a:solidFill>
                  <a:srgbClr val="0000FF"/>
                </a:solidFill>
              </a:rPr>
              <a:t>产品需求</a:t>
            </a:r>
            <a:endParaRPr lang="en-US" altLang="zh-CN" dirty="0" smtClean="0">
              <a:solidFill>
                <a:srgbClr val="0000FF"/>
              </a:solidFill>
            </a:endParaRPr>
          </a:p>
          <a:p>
            <a:pPr lvl="2"/>
            <a:r>
              <a:rPr lang="en-US" altLang="zh-CN" dirty="0" smtClean="0"/>
              <a:t>[</a:t>
            </a:r>
            <a:r>
              <a:rPr lang="zh-CN" altLang="en-US" dirty="0" smtClean="0"/>
              <a:t>产品</a:t>
            </a:r>
            <a:r>
              <a:rPr lang="en-US" altLang="zh-CN" dirty="0" smtClean="0"/>
              <a:t>]</a:t>
            </a:r>
            <a:r>
              <a:rPr lang="zh-CN" altLang="en-US" dirty="0" smtClean="0"/>
              <a:t>允许用户使用有效账号登录。</a:t>
            </a:r>
            <a:endParaRPr lang="en-US" altLang="zh-CN" dirty="0" smtClean="0"/>
          </a:p>
          <a:p>
            <a:pPr lvl="1"/>
            <a:r>
              <a:rPr lang="zh-CN" altLang="en-US" dirty="0" smtClean="0">
                <a:solidFill>
                  <a:srgbClr val="0000FF"/>
                </a:solidFill>
              </a:rPr>
              <a:t>系统需求</a:t>
            </a:r>
            <a:endParaRPr lang="en-US" altLang="zh-CN" dirty="0" smtClean="0">
              <a:solidFill>
                <a:srgbClr val="0000FF"/>
              </a:solidFill>
            </a:endParaRPr>
          </a:p>
          <a:p>
            <a:pPr lvl="2"/>
            <a:r>
              <a:rPr lang="en-US" altLang="zh-CN" dirty="0" smtClean="0"/>
              <a:t>[</a:t>
            </a:r>
            <a:r>
              <a:rPr lang="zh-CN" altLang="en-US" dirty="0" smtClean="0"/>
              <a:t>系统</a:t>
            </a:r>
            <a:r>
              <a:rPr lang="en-US" altLang="zh-CN" dirty="0" smtClean="0"/>
              <a:t>]</a:t>
            </a:r>
            <a:r>
              <a:rPr lang="zh-CN" altLang="en-US" dirty="0" smtClean="0"/>
              <a:t>必须与</a:t>
            </a:r>
            <a:r>
              <a:rPr lang="en-US" altLang="zh-CN" dirty="0" smtClean="0"/>
              <a:t>XXX</a:t>
            </a:r>
            <a:r>
              <a:rPr lang="zh-CN" altLang="en-US" dirty="0" smtClean="0"/>
              <a:t>硬件完全兼容。</a:t>
            </a:r>
            <a:endParaRPr lang="en-US" altLang="zh-CN" dirty="0" smtClean="0"/>
          </a:p>
          <a:p>
            <a:pPr lvl="1"/>
            <a:r>
              <a:rPr lang="zh-CN" altLang="en-US" dirty="0" smtClean="0">
                <a:solidFill>
                  <a:srgbClr val="0000FF"/>
                </a:solidFill>
              </a:rPr>
              <a:t>过程需求</a:t>
            </a:r>
            <a:endParaRPr lang="en-US" altLang="zh-CN" dirty="0" smtClean="0">
              <a:solidFill>
                <a:srgbClr val="0000FF"/>
              </a:solidFill>
            </a:endParaRPr>
          </a:p>
          <a:p>
            <a:pPr lvl="2"/>
            <a:r>
              <a:rPr lang="en-US" altLang="zh-CN" dirty="0" smtClean="0"/>
              <a:t> [</a:t>
            </a:r>
            <a:r>
              <a:rPr lang="zh-CN" altLang="en-US" dirty="0" smtClean="0"/>
              <a:t>程序员</a:t>
            </a:r>
            <a:r>
              <a:rPr lang="en-US" altLang="zh-CN" dirty="0" smtClean="0"/>
              <a:t>]</a:t>
            </a:r>
            <a:r>
              <a:rPr lang="zh-CN" altLang="en-US" dirty="0" smtClean="0"/>
              <a:t>必须用</a:t>
            </a:r>
            <a:r>
              <a:rPr lang="en-US" altLang="zh-CN" dirty="0" smtClean="0"/>
              <a:t>C</a:t>
            </a:r>
            <a:r>
              <a:rPr lang="zh-CN" altLang="en-US" dirty="0" smtClean="0"/>
              <a:t>语言编写程序。 </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a:t>
            </a:fld>
            <a:endParaRPr lang="zh-CN" altLang="en-US" dirty="0"/>
          </a:p>
        </p:txBody>
      </p:sp>
      <p:sp>
        <p:nvSpPr>
          <p:cNvPr id="5" name="Oval 4"/>
          <p:cNvSpPr/>
          <p:nvPr/>
        </p:nvSpPr>
        <p:spPr>
          <a:xfrm>
            <a:off x="8385384" y="2420888"/>
            <a:ext cx="1170130" cy="2880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95665" tIns="47832" rIns="95665" bIns="47832" rtlCol="0" anchor="ctr"/>
          <a:lstStyle/>
          <a:p>
            <a:pPr algn="ctr"/>
            <a:r>
              <a:rPr lang="zh-CN" altLang="en-US" sz="2900" dirty="0" smtClean="0">
                <a:solidFill>
                  <a:srgbClr val="FFFF00"/>
                </a:solidFill>
                <a:ea typeface="文鼎CS长美黑" pitchFamily="49" charset="-122"/>
              </a:rPr>
              <a:t>相</a:t>
            </a:r>
            <a:r>
              <a:rPr lang="en-US" altLang="zh-CN" sz="2900" dirty="0" smtClean="0">
                <a:solidFill>
                  <a:srgbClr val="FFFF00"/>
                </a:solidFill>
                <a:ea typeface="文鼎CS长美黑" pitchFamily="49" charset="-122"/>
              </a:rPr>
              <a:t/>
            </a:r>
            <a:br>
              <a:rPr lang="en-US" altLang="zh-CN" sz="2900" dirty="0" smtClean="0">
                <a:solidFill>
                  <a:srgbClr val="FFFF00"/>
                </a:solidFill>
                <a:ea typeface="文鼎CS长美黑" pitchFamily="49" charset="-122"/>
              </a:rPr>
            </a:br>
            <a:r>
              <a:rPr lang="zh-CN" altLang="en-US" sz="2900" dirty="0" smtClean="0">
                <a:solidFill>
                  <a:srgbClr val="FFFF00"/>
                </a:solidFill>
                <a:ea typeface="文鼎CS长美黑" pitchFamily="49" charset="-122"/>
              </a:rPr>
              <a:t>互</a:t>
            </a:r>
            <a:r>
              <a:rPr lang="en-US" altLang="zh-CN" sz="2900" dirty="0" smtClean="0">
                <a:solidFill>
                  <a:srgbClr val="FFFF00"/>
                </a:solidFill>
                <a:ea typeface="文鼎CS长美黑" pitchFamily="49" charset="-122"/>
              </a:rPr>
              <a:t/>
            </a:r>
            <a:br>
              <a:rPr lang="en-US" altLang="zh-CN" sz="2900" dirty="0" smtClean="0">
                <a:solidFill>
                  <a:srgbClr val="FFFF00"/>
                </a:solidFill>
                <a:ea typeface="文鼎CS长美黑" pitchFamily="49" charset="-122"/>
              </a:rPr>
            </a:br>
            <a:r>
              <a:rPr lang="zh-CN" altLang="en-US" sz="2900" dirty="0" smtClean="0">
                <a:solidFill>
                  <a:srgbClr val="FFFF00"/>
                </a:solidFill>
                <a:ea typeface="文鼎CS长美黑" pitchFamily="49" charset="-122"/>
              </a:rPr>
              <a:t>交</a:t>
            </a:r>
            <a:r>
              <a:rPr lang="en-US" altLang="zh-CN" sz="2900" dirty="0" smtClean="0">
                <a:solidFill>
                  <a:srgbClr val="FFFF00"/>
                </a:solidFill>
                <a:ea typeface="文鼎CS长美黑" pitchFamily="49" charset="-122"/>
              </a:rPr>
              <a:t/>
            </a:r>
            <a:br>
              <a:rPr lang="en-US" altLang="zh-CN" sz="2900" dirty="0" smtClean="0">
                <a:solidFill>
                  <a:srgbClr val="FFFF00"/>
                </a:solidFill>
                <a:ea typeface="文鼎CS长美黑" pitchFamily="49" charset="-122"/>
              </a:rPr>
            </a:br>
            <a:r>
              <a:rPr lang="zh-CN" altLang="en-US" sz="2900" dirty="0" smtClean="0">
                <a:solidFill>
                  <a:srgbClr val="FFFF00"/>
                </a:solidFill>
                <a:ea typeface="文鼎CS长美黑" pitchFamily="49" charset="-122"/>
              </a:rPr>
              <a:t>叠</a:t>
            </a:r>
            <a:endParaRPr lang="zh-CN" altLang="en-US" sz="2900" dirty="0">
              <a:solidFill>
                <a:srgbClr val="FFFF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需求分析概述</a:t>
            </a:r>
            <a:endParaRPr lang="zh-CN" altLang="en-US" dirty="0"/>
          </a:p>
        </p:txBody>
      </p:sp>
      <p:sp>
        <p:nvSpPr>
          <p:cNvPr id="3" name="Content Placeholder 2"/>
          <p:cNvSpPr>
            <a:spLocks noGrp="1"/>
          </p:cNvSpPr>
          <p:nvPr>
            <p:ph idx="1"/>
          </p:nvPr>
        </p:nvSpPr>
        <p:spPr/>
        <p:txBody>
          <a:bodyPr/>
          <a:lstStyle/>
          <a:p>
            <a:r>
              <a:rPr lang="zh-CN" altLang="en-US" sz="2900" dirty="0" smtClean="0"/>
              <a:t>需求分析</a:t>
            </a:r>
            <a:endParaRPr lang="en-US" altLang="zh-CN" sz="2900" dirty="0" smtClean="0"/>
          </a:p>
          <a:p>
            <a:pPr lvl="1"/>
            <a:r>
              <a:rPr lang="zh-CN" altLang="en-US" sz="2500" dirty="0" smtClean="0"/>
              <a:t>从软件产品开发的角度，针对来自于需求获取环节的初始需求展开的进一步分析和求精</a:t>
            </a:r>
            <a:endParaRPr lang="en-US" altLang="zh-CN" sz="2500" dirty="0" smtClean="0"/>
          </a:p>
          <a:p>
            <a:r>
              <a:rPr lang="zh-CN" altLang="en-US" sz="2900" dirty="0" smtClean="0"/>
              <a:t>分析需求的“</a:t>
            </a:r>
            <a:r>
              <a:rPr lang="zh-CN" altLang="en-US" sz="2900" dirty="0" smtClean="0">
                <a:solidFill>
                  <a:srgbClr val="0000FF"/>
                </a:solidFill>
              </a:rPr>
              <a:t>实现属性</a:t>
            </a:r>
            <a:r>
              <a:rPr lang="zh-CN" altLang="en-US" sz="2900" dirty="0" smtClean="0"/>
              <a:t>”</a:t>
            </a:r>
            <a:r>
              <a:rPr lang="zh-CN" altLang="en-US" sz="2500" dirty="0" smtClean="0"/>
              <a:t>，如：</a:t>
            </a:r>
            <a:endParaRPr lang="en-US" altLang="zh-CN" sz="2900" dirty="0" smtClean="0"/>
          </a:p>
          <a:p>
            <a:pPr lvl="1"/>
            <a:r>
              <a:rPr lang="zh-CN" altLang="en-US" sz="2500" dirty="0" smtClean="0"/>
              <a:t>类型</a:t>
            </a:r>
            <a:endParaRPr lang="en-US" altLang="zh-CN" sz="2500" dirty="0" smtClean="0"/>
          </a:p>
          <a:p>
            <a:pPr lvl="1"/>
            <a:r>
              <a:rPr lang="zh-CN" altLang="en-US" sz="2500" dirty="0" smtClean="0"/>
              <a:t>可行性</a:t>
            </a:r>
            <a:endParaRPr lang="en-US" altLang="zh-CN" sz="2500" dirty="0" smtClean="0"/>
          </a:p>
          <a:p>
            <a:pPr lvl="1"/>
            <a:r>
              <a:rPr lang="zh-CN" altLang="en-US" sz="2500" dirty="0" smtClean="0"/>
              <a:t>价值</a:t>
            </a:r>
            <a:endParaRPr lang="en-US" altLang="zh-CN" sz="2500" dirty="0" smtClean="0"/>
          </a:p>
          <a:p>
            <a:pPr lvl="1"/>
            <a:r>
              <a:rPr lang="zh-CN" altLang="en-US" sz="2500" dirty="0" smtClean="0"/>
              <a:t>成本</a:t>
            </a:r>
            <a:endParaRPr lang="en-US" altLang="zh-CN" sz="2500" dirty="0" smtClean="0"/>
          </a:p>
          <a:p>
            <a:pPr lvl="1"/>
            <a:r>
              <a:rPr lang="zh-CN" altLang="en-US" sz="2500" dirty="0" smtClean="0"/>
              <a:t>风险</a:t>
            </a:r>
            <a:endParaRPr lang="en-US" altLang="zh-CN" sz="2500" dirty="0" smtClean="0"/>
          </a:p>
          <a:p>
            <a:pPr lvl="1"/>
            <a:r>
              <a:rPr lang="zh-CN" altLang="en-US" sz="2500" dirty="0" smtClean="0"/>
              <a:t>实现秩序</a:t>
            </a:r>
            <a:endParaRPr lang="en-US" altLang="zh-CN" sz="2500" dirty="0" smtClean="0"/>
          </a:p>
          <a:p>
            <a:pPr lvl="1"/>
            <a:r>
              <a:rPr lang="zh-CN" altLang="en-US" sz="2500" dirty="0" smtClean="0"/>
              <a:t>彼此之间的依赖关系</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40</a:t>
            </a:fld>
            <a:endParaRPr lang="zh-CN" altLang="en-US" dirty="0"/>
          </a:p>
        </p:txBody>
      </p:sp>
      <p:grpSp>
        <p:nvGrpSpPr>
          <p:cNvPr id="5" name="Group 4"/>
          <p:cNvGrpSpPr>
            <a:grpSpLocks noChangeAspect="1"/>
          </p:cNvGrpSpPr>
          <p:nvPr/>
        </p:nvGrpSpPr>
        <p:grpSpPr>
          <a:xfrm>
            <a:off x="5683852" y="3789045"/>
            <a:ext cx="4074802" cy="2552230"/>
            <a:chOff x="2550782" y="1623446"/>
            <a:chExt cx="5117937" cy="3405754"/>
          </a:xfrm>
        </p:grpSpPr>
        <p:pic>
          <p:nvPicPr>
            <p:cNvPr id="6" name="Picture 2" descr="C:\Users\SECBOK\Desktop\images (3).jpg"/>
            <p:cNvPicPr>
              <a:picLocks noChangeAspect="1" noChangeArrowheads="1"/>
            </p:cNvPicPr>
            <p:nvPr/>
          </p:nvPicPr>
          <p:blipFill>
            <a:blip r:embed="rId2" cstate="print"/>
            <a:srcRect/>
            <a:stretch>
              <a:fillRect/>
            </a:stretch>
          </p:blipFill>
          <p:spPr bwMode="auto">
            <a:xfrm>
              <a:off x="2550782" y="1623446"/>
              <a:ext cx="5117937" cy="3405754"/>
            </a:xfrm>
            <a:prstGeom prst="rect">
              <a:avLst/>
            </a:prstGeom>
            <a:noFill/>
          </p:spPr>
        </p:pic>
        <p:sp>
          <p:nvSpPr>
            <p:cNvPr id="7" name="Rectangle 6"/>
            <p:cNvSpPr/>
            <p:nvPr/>
          </p:nvSpPr>
          <p:spPr>
            <a:xfrm>
              <a:off x="5715000" y="4572000"/>
              <a:ext cx="1905000" cy="457200"/>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dirty="0"/>
            </a:p>
          </p:txBody>
        </p:sp>
        <p:sp>
          <p:nvSpPr>
            <p:cNvPr id="8" name="Rectangle 7"/>
            <p:cNvSpPr/>
            <p:nvPr/>
          </p:nvSpPr>
          <p:spPr>
            <a:xfrm>
              <a:off x="3636954" y="2968692"/>
              <a:ext cx="2811062" cy="903548"/>
            </a:xfrm>
            <a:prstGeom prst="rect">
              <a:avLst/>
            </a:prstGeom>
          </p:spPr>
          <p:txBody>
            <a:bodyPr wrap="none">
              <a:spAutoFit/>
            </a:bodyPr>
            <a:lstStyle/>
            <a:p>
              <a:r>
                <a:rPr lang="en-US" altLang="zh-CN" sz="3800" dirty="0" smtClean="0">
                  <a:latin typeface="方正胖娃简体" pitchFamily="65" charset="-122"/>
                  <a:ea typeface="方正胖娃简体" pitchFamily="65" charset="-122"/>
                </a:rPr>
                <a:t> </a:t>
              </a:r>
              <a:r>
                <a:rPr lang="en-US" altLang="zh-CN" sz="3800" dirty="0" smtClean="0">
                  <a:solidFill>
                    <a:srgbClr val="FF0000"/>
                  </a:solidFill>
                  <a:latin typeface="方正胖娃简体" pitchFamily="65" charset="-122"/>
                  <a:ea typeface="方正胖娃简体" pitchFamily="65" charset="-122"/>
                </a:rPr>
                <a:t>VALUE</a:t>
              </a:r>
              <a:r>
                <a:rPr lang="en-US" altLang="zh-CN" sz="3800" dirty="0" smtClean="0">
                  <a:latin typeface="方正胖娃简体" pitchFamily="65" charset="-122"/>
                  <a:ea typeface="方正胖娃简体" pitchFamily="65" charset="-122"/>
                </a:rPr>
                <a:t> </a:t>
              </a:r>
              <a:endParaRPr lang="zh-CN" altLang="en-US" sz="3800" dirty="0">
                <a:latin typeface="方正胖娃简体" pitchFamily="65" charset="-122"/>
                <a:ea typeface="方正胖娃简体" pitchFamily="65" charset="-122"/>
              </a:endParaRPr>
            </a:p>
          </p:txBody>
        </p:sp>
      </p:grpSp>
    </p:spTree>
  </p:cSld>
  <p:clrMapOvr>
    <a:masterClrMapping/>
  </p:clrMapOvr>
  <p:transition spd="slow">
    <p:blinds/>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需求分析常见活动</a:t>
            </a:r>
            <a:endParaRPr lang="zh-CN" altLang="en-US" dirty="0"/>
          </a:p>
        </p:txBody>
      </p:sp>
      <p:sp>
        <p:nvSpPr>
          <p:cNvPr id="3" name="Content Placeholder 2"/>
          <p:cNvSpPr>
            <a:spLocks noGrp="1"/>
          </p:cNvSpPr>
          <p:nvPr>
            <p:ph idx="1"/>
          </p:nvPr>
        </p:nvSpPr>
        <p:spPr/>
        <p:txBody>
          <a:bodyPr/>
          <a:lstStyle/>
          <a:p>
            <a:r>
              <a:rPr lang="zh-CN" altLang="en-US" dirty="0" smtClean="0"/>
              <a:t>需求分类</a:t>
            </a:r>
            <a:endParaRPr lang="en-US" altLang="zh-CN" dirty="0" smtClean="0"/>
          </a:p>
          <a:p>
            <a:r>
              <a:rPr lang="zh-CN" altLang="en-US" dirty="0" smtClean="0"/>
              <a:t>需求分簇</a:t>
            </a:r>
            <a:endParaRPr lang="en-US" altLang="zh-CN" dirty="0" smtClean="0"/>
          </a:p>
          <a:p>
            <a:r>
              <a:rPr lang="zh-CN" altLang="en-US" dirty="0" smtClean="0"/>
              <a:t>需求依赖分析</a:t>
            </a:r>
            <a:endParaRPr lang="en-US" altLang="zh-CN" dirty="0" smtClean="0"/>
          </a:p>
          <a:p>
            <a:r>
              <a:rPr lang="zh-CN" altLang="en-US" dirty="0" smtClean="0"/>
              <a:t>需求分级</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41</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需求分簇</a:t>
            </a:r>
            <a:endParaRPr lang="zh-CN" altLang="en-US" dirty="0"/>
          </a:p>
        </p:txBody>
      </p:sp>
      <p:sp>
        <p:nvSpPr>
          <p:cNvPr id="3" name="Content Placeholder 2"/>
          <p:cNvSpPr>
            <a:spLocks noGrp="1"/>
          </p:cNvSpPr>
          <p:nvPr>
            <p:ph idx="1"/>
          </p:nvPr>
        </p:nvSpPr>
        <p:spPr>
          <a:xfrm>
            <a:off x="613964" y="1052736"/>
            <a:ext cx="8667750" cy="1944216"/>
          </a:xfrm>
        </p:spPr>
        <p:txBody>
          <a:bodyPr/>
          <a:lstStyle/>
          <a:p>
            <a:r>
              <a:rPr lang="zh-CN" altLang="en-US" dirty="0" smtClean="0"/>
              <a:t>需求分簇</a:t>
            </a:r>
            <a:endParaRPr lang="en-US" altLang="zh-CN" dirty="0" smtClean="0"/>
          </a:p>
          <a:p>
            <a:pPr lvl="1"/>
            <a:r>
              <a:rPr lang="zh-CN" altLang="en-US" dirty="0" smtClean="0"/>
              <a:t>将需求集划分为多个</a:t>
            </a:r>
            <a:r>
              <a:rPr lang="zh-CN" altLang="en-US" dirty="0" smtClean="0">
                <a:solidFill>
                  <a:srgbClr val="0000FF"/>
                </a:solidFill>
              </a:rPr>
              <a:t>需求簇</a:t>
            </a:r>
            <a:r>
              <a:rPr lang="zh-CN" altLang="en-US" dirty="0" smtClean="0"/>
              <a:t>的过程</a:t>
            </a:r>
            <a:endParaRPr lang="en-US" altLang="zh-CN" dirty="0" smtClean="0"/>
          </a:p>
          <a:p>
            <a:pPr lvl="1"/>
            <a:r>
              <a:rPr lang="zh-CN" altLang="en-US" dirty="0" smtClean="0"/>
              <a:t> 一个需求簇是一个具有“簇内强关联而簇间弱关联”的需求子集</a:t>
            </a:r>
            <a:endParaRPr lang="en-US" altLang="zh-CN"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42</a:t>
            </a:fld>
            <a:endParaRPr lang="zh-CN" altLang="en-US" dirty="0"/>
          </a:p>
        </p:txBody>
      </p:sp>
      <p:pic>
        <p:nvPicPr>
          <p:cNvPr id="5" name="Picture 2" descr="D:\SECBOK\Content\Figures\ToonReqSimilarity.png"/>
          <p:cNvPicPr>
            <a:picLocks noChangeAspect="1" noChangeArrowheads="1"/>
          </p:cNvPicPr>
          <p:nvPr/>
        </p:nvPicPr>
        <p:blipFill>
          <a:blip r:embed="rId2" cstate="print"/>
          <a:srcRect/>
          <a:stretch>
            <a:fillRect/>
          </a:stretch>
        </p:blipFill>
        <p:spPr bwMode="auto">
          <a:xfrm>
            <a:off x="6553078" y="2996953"/>
            <a:ext cx="3314473" cy="3456384"/>
          </a:xfrm>
          <a:prstGeom prst="rect">
            <a:avLst/>
          </a:prstGeom>
          <a:noFill/>
        </p:spPr>
      </p:pic>
      <p:sp>
        <p:nvSpPr>
          <p:cNvPr id="6" name="Content Placeholder 2"/>
          <p:cNvSpPr txBox="1">
            <a:spLocks/>
          </p:cNvSpPr>
          <p:nvPr/>
        </p:nvSpPr>
        <p:spPr bwMode="auto">
          <a:xfrm>
            <a:off x="194471" y="3501008"/>
            <a:ext cx="6162685" cy="2808312"/>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2900" kern="0" dirty="0" smtClean="0">
                <a:solidFill>
                  <a:srgbClr val="0000FF"/>
                </a:solidFill>
                <a:latin typeface="+mn-lt"/>
                <a:ea typeface="文鼎CS长美黑" pitchFamily="49" charset="-122"/>
              </a:rPr>
              <a:t>簇内强关联 </a:t>
            </a:r>
            <a:endParaRPr lang="en-US" altLang="zh-CN" sz="2900" kern="0" dirty="0" smtClean="0">
              <a:solidFill>
                <a:srgbClr val="0000FF"/>
              </a:solidFill>
              <a:latin typeface="+mn-lt"/>
              <a:ea typeface="文鼎CS长美黑" pitchFamily="49"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500" kern="0" dirty="0" smtClean="0">
                <a:latin typeface="方正精楷简体" pitchFamily="2" charset="-122"/>
                <a:ea typeface="方正精楷简体" pitchFamily="2" charset="-122"/>
              </a:rPr>
              <a:t>同一簇内的需求彼此关联紧密，</a:t>
            </a:r>
            <a:r>
              <a:rPr lang="en-US" altLang="zh-CN" sz="2500" kern="0" dirty="0" smtClean="0">
                <a:latin typeface="方正精楷简体" pitchFamily="2" charset="-122"/>
                <a:ea typeface="方正精楷简体" pitchFamily="2" charset="-122"/>
              </a:rPr>
              <a:t/>
            </a:r>
            <a:br>
              <a:rPr lang="en-US" altLang="zh-CN" sz="2500" kern="0" dirty="0" smtClean="0">
                <a:latin typeface="方正精楷简体" pitchFamily="2" charset="-122"/>
                <a:ea typeface="方正精楷简体" pitchFamily="2" charset="-122"/>
              </a:rPr>
            </a:br>
            <a:r>
              <a:rPr lang="zh-CN" altLang="en-US" sz="2500" kern="0" dirty="0" smtClean="0">
                <a:latin typeface="方正精楷简体" pitchFamily="2" charset="-122"/>
                <a:ea typeface="方正精楷简体" pitchFamily="2" charset="-122"/>
              </a:rPr>
              <a:t>具有明显较多且较强的依赖关系 </a:t>
            </a:r>
            <a:endParaRPr lang="en-US" altLang="zh-CN" sz="2500" kern="0" dirty="0" smtClean="0">
              <a:latin typeface="方正精楷简体" pitchFamily="2" charset="-122"/>
              <a:ea typeface="方正精楷简体" pitchFamily="2" charset="-122"/>
            </a:endParaRPr>
          </a:p>
          <a:p>
            <a:pPr marL="491609" indent="-491609" defTabSz="956645" eaLnBrk="0" hangingPunct="0">
              <a:spcBef>
                <a:spcPct val="20000"/>
              </a:spcBef>
              <a:buClr>
                <a:srgbClr val="C00000"/>
              </a:buClr>
              <a:buSzPct val="100000"/>
              <a:buFont typeface="文鼎CS长美黑" pitchFamily="49" charset="-122"/>
              <a:buChar char="※"/>
              <a:defRPr/>
            </a:pPr>
            <a:r>
              <a:rPr lang="zh-CN" altLang="en-US" sz="2900" kern="0" dirty="0" smtClean="0">
                <a:solidFill>
                  <a:srgbClr val="0000FF"/>
                </a:solidFill>
                <a:latin typeface="+mn-lt"/>
                <a:ea typeface="文鼎CS长美黑" pitchFamily="49" charset="-122"/>
              </a:rPr>
              <a:t>簇间弱关联 </a:t>
            </a:r>
            <a:endParaRPr lang="en-US" altLang="zh-CN" sz="2900" kern="0" dirty="0" smtClean="0">
              <a:solidFill>
                <a:srgbClr val="0000FF"/>
              </a:solidFill>
              <a:latin typeface="+mn-lt"/>
              <a:ea typeface="文鼎CS长美黑" pitchFamily="49"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500" kern="0" dirty="0" smtClean="0">
                <a:latin typeface="方正精楷简体" pitchFamily="2" charset="-122"/>
                <a:ea typeface="方正精楷简体" pitchFamily="2" charset="-122"/>
              </a:rPr>
              <a:t>不同簇之间的需求彼此关联松散，具有明显较少且较弱的依赖关系</a:t>
            </a:r>
            <a:endParaRPr lang="zh-CN" altLang="en-US" sz="2500" kern="0" dirty="0">
              <a:latin typeface="方正精楷简体" pitchFamily="2" charset="-122"/>
              <a:ea typeface="方正精楷简体" pitchFamily="2"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blinds(horizontal)">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需求分簇过程</a:t>
            </a:r>
            <a:endParaRPr lang="zh-CN" altLang="en-US" dirty="0"/>
          </a:p>
        </p:txBody>
      </p:sp>
      <p:sp>
        <p:nvSpPr>
          <p:cNvPr id="3" name="Content Placeholder 2"/>
          <p:cNvSpPr>
            <a:spLocks noGrp="1"/>
          </p:cNvSpPr>
          <p:nvPr>
            <p:ph idx="1"/>
          </p:nvPr>
        </p:nvSpPr>
        <p:spPr>
          <a:xfrm>
            <a:off x="613964" y="1268760"/>
            <a:ext cx="8667750" cy="648072"/>
          </a:xfrm>
        </p:spPr>
        <p:txBody>
          <a:bodyPr/>
          <a:lstStyle/>
          <a:p>
            <a:r>
              <a:rPr lang="zh-CN" altLang="en-US" sz="2900" dirty="0" smtClean="0">
                <a:solidFill>
                  <a:srgbClr val="0000FF"/>
                </a:solidFill>
              </a:rPr>
              <a:t>需求分簇是“关注点分离”法则的延续。</a:t>
            </a:r>
            <a:endParaRPr lang="zh-CN" altLang="en-US" sz="2900" dirty="0">
              <a:solidFill>
                <a:srgbClr val="0000FF"/>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43</a:t>
            </a:fld>
            <a:endParaRPr lang="zh-CN" altLang="en-US" dirty="0"/>
          </a:p>
        </p:txBody>
      </p:sp>
      <p:sp>
        <p:nvSpPr>
          <p:cNvPr id="6" name="Rectangle 5"/>
          <p:cNvSpPr/>
          <p:nvPr/>
        </p:nvSpPr>
        <p:spPr>
          <a:xfrm>
            <a:off x="896557" y="2213000"/>
            <a:ext cx="3046941" cy="14943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7" name="Oval 6"/>
          <p:cNvSpPr/>
          <p:nvPr/>
        </p:nvSpPr>
        <p:spPr>
          <a:xfrm>
            <a:off x="1137102" y="2437162"/>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8" name="Oval 7"/>
          <p:cNvSpPr/>
          <p:nvPr/>
        </p:nvSpPr>
        <p:spPr>
          <a:xfrm>
            <a:off x="1297468" y="2586602"/>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9" name="Oval 8"/>
          <p:cNvSpPr/>
          <p:nvPr/>
        </p:nvSpPr>
        <p:spPr>
          <a:xfrm>
            <a:off x="1457835" y="2736041"/>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0" name="Oval 9"/>
          <p:cNvSpPr/>
          <p:nvPr/>
        </p:nvSpPr>
        <p:spPr>
          <a:xfrm>
            <a:off x="1618199" y="2885479"/>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1" name="Oval 10"/>
          <p:cNvSpPr/>
          <p:nvPr/>
        </p:nvSpPr>
        <p:spPr>
          <a:xfrm>
            <a:off x="1778564" y="3034917"/>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2" name="Oval 11"/>
          <p:cNvSpPr/>
          <p:nvPr/>
        </p:nvSpPr>
        <p:spPr>
          <a:xfrm>
            <a:off x="1938929" y="3184355"/>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3" name="Oval 12"/>
          <p:cNvSpPr/>
          <p:nvPr/>
        </p:nvSpPr>
        <p:spPr>
          <a:xfrm>
            <a:off x="1618199" y="2437162"/>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4" name="Oval 13"/>
          <p:cNvSpPr/>
          <p:nvPr/>
        </p:nvSpPr>
        <p:spPr>
          <a:xfrm>
            <a:off x="1778564" y="2586602"/>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5" name="Oval 14"/>
          <p:cNvSpPr/>
          <p:nvPr/>
        </p:nvSpPr>
        <p:spPr>
          <a:xfrm>
            <a:off x="1938929" y="2736041"/>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6" name="Oval 15"/>
          <p:cNvSpPr/>
          <p:nvPr/>
        </p:nvSpPr>
        <p:spPr>
          <a:xfrm>
            <a:off x="2099295" y="2885479"/>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7" name="Oval 16"/>
          <p:cNvSpPr/>
          <p:nvPr/>
        </p:nvSpPr>
        <p:spPr>
          <a:xfrm>
            <a:off x="2259661" y="3034917"/>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8" name="Oval 17"/>
          <p:cNvSpPr/>
          <p:nvPr/>
        </p:nvSpPr>
        <p:spPr>
          <a:xfrm>
            <a:off x="2420026" y="3184355"/>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19" name="Oval 18"/>
          <p:cNvSpPr/>
          <p:nvPr/>
        </p:nvSpPr>
        <p:spPr>
          <a:xfrm>
            <a:off x="2580391" y="3333796"/>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0" name="Oval 19"/>
          <p:cNvSpPr/>
          <p:nvPr/>
        </p:nvSpPr>
        <p:spPr>
          <a:xfrm>
            <a:off x="2660573" y="2885479"/>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1" name="Oval 20"/>
          <p:cNvSpPr/>
          <p:nvPr/>
        </p:nvSpPr>
        <p:spPr>
          <a:xfrm>
            <a:off x="2820941" y="3034917"/>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2" name="Oval 21"/>
          <p:cNvSpPr/>
          <p:nvPr/>
        </p:nvSpPr>
        <p:spPr>
          <a:xfrm>
            <a:off x="2981306" y="3184355"/>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3" name="Oval 22"/>
          <p:cNvSpPr/>
          <p:nvPr/>
        </p:nvSpPr>
        <p:spPr>
          <a:xfrm>
            <a:off x="2660573" y="2437162"/>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4" name="Oval 23"/>
          <p:cNvSpPr/>
          <p:nvPr/>
        </p:nvSpPr>
        <p:spPr>
          <a:xfrm>
            <a:off x="2820941" y="2586602"/>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5" name="Oval 24"/>
          <p:cNvSpPr/>
          <p:nvPr/>
        </p:nvSpPr>
        <p:spPr>
          <a:xfrm>
            <a:off x="2981306" y="2736041"/>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6" name="Oval 25"/>
          <p:cNvSpPr/>
          <p:nvPr/>
        </p:nvSpPr>
        <p:spPr>
          <a:xfrm>
            <a:off x="3622768" y="2736041"/>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7" name="Oval 26"/>
          <p:cNvSpPr/>
          <p:nvPr/>
        </p:nvSpPr>
        <p:spPr>
          <a:xfrm>
            <a:off x="3302037" y="3034917"/>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8" name="Oval 27"/>
          <p:cNvSpPr/>
          <p:nvPr/>
        </p:nvSpPr>
        <p:spPr>
          <a:xfrm>
            <a:off x="3462400" y="3184355"/>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29" name="Oval 28"/>
          <p:cNvSpPr/>
          <p:nvPr/>
        </p:nvSpPr>
        <p:spPr>
          <a:xfrm>
            <a:off x="3622768" y="3333796"/>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0" name="Oval 29"/>
          <p:cNvSpPr/>
          <p:nvPr/>
        </p:nvSpPr>
        <p:spPr>
          <a:xfrm>
            <a:off x="3302037" y="3408514"/>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1" name="Oval 30"/>
          <p:cNvSpPr/>
          <p:nvPr/>
        </p:nvSpPr>
        <p:spPr>
          <a:xfrm>
            <a:off x="976737" y="3184355"/>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2" name="Oval 31"/>
          <p:cNvSpPr/>
          <p:nvPr/>
        </p:nvSpPr>
        <p:spPr>
          <a:xfrm>
            <a:off x="1137102" y="3333796"/>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3" name="Oval 32"/>
          <p:cNvSpPr/>
          <p:nvPr/>
        </p:nvSpPr>
        <p:spPr>
          <a:xfrm>
            <a:off x="3462400" y="2437162"/>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4" name="Oval 33"/>
          <p:cNvSpPr/>
          <p:nvPr/>
        </p:nvSpPr>
        <p:spPr>
          <a:xfrm>
            <a:off x="1297468" y="3034917"/>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5" name="Oval 34"/>
          <p:cNvSpPr/>
          <p:nvPr/>
        </p:nvSpPr>
        <p:spPr>
          <a:xfrm>
            <a:off x="1457835" y="3184355"/>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6" name="Oval 35"/>
          <p:cNvSpPr/>
          <p:nvPr/>
        </p:nvSpPr>
        <p:spPr>
          <a:xfrm>
            <a:off x="1618199" y="3333796"/>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7" name="Oval 36"/>
          <p:cNvSpPr/>
          <p:nvPr/>
        </p:nvSpPr>
        <p:spPr>
          <a:xfrm>
            <a:off x="2099295" y="2362444"/>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8" name="Oval 37"/>
          <p:cNvSpPr/>
          <p:nvPr/>
        </p:nvSpPr>
        <p:spPr>
          <a:xfrm>
            <a:off x="2259661" y="2511882"/>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39" name="Oval 38"/>
          <p:cNvSpPr/>
          <p:nvPr/>
        </p:nvSpPr>
        <p:spPr>
          <a:xfrm>
            <a:off x="2420026" y="2661320"/>
            <a:ext cx="160367" cy="149438"/>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0" name="Rectangle 39"/>
          <p:cNvSpPr/>
          <p:nvPr/>
        </p:nvSpPr>
        <p:spPr>
          <a:xfrm>
            <a:off x="5386788" y="2213000"/>
            <a:ext cx="3046941" cy="14943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1" name="Oval 40"/>
          <p:cNvSpPr/>
          <p:nvPr/>
        </p:nvSpPr>
        <p:spPr>
          <a:xfrm>
            <a:off x="5547150" y="2885479"/>
            <a:ext cx="160367" cy="149438"/>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2" name="Oval 41"/>
          <p:cNvSpPr/>
          <p:nvPr/>
        </p:nvSpPr>
        <p:spPr>
          <a:xfrm>
            <a:off x="5867881" y="2362444"/>
            <a:ext cx="160367" cy="14943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3" name="Oval 42"/>
          <p:cNvSpPr/>
          <p:nvPr/>
        </p:nvSpPr>
        <p:spPr>
          <a:xfrm>
            <a:off x="6348977" y="2287724"/>
            <a:ext cx="160367" cy="14943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4" name="Oval 43"/>
          <p:cNvSpPr/>
          <p:nvPr/>
        </p:nvSpPr>
        <p:spPr>
          <a:xfrm>
            <a:off x="6108429" y="2437162"/>
            <a:ext cx="160367" cy="14943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5" name="Oval 44"/>
          <p:cNvSpPr/>
          <p:nvPr/>
        </p:nvSpPr>
        <p:spPr>
          <a:xfrm>
            <a:off x="6268796" y="2586602"/>
            <a:ext cx="160367" cy="14943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6" name="Oval 45"/>
          <p:cNvSpPr/>
          <p:nvPr/>
        </p:nvSpPr>
        <p:spPr>
          <a:xfrm>
            <a:off x="6429161" y="2736041"/>
            <a:ext cx="160367" cy="14943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7" name="Oval 46"/>
          <p:cNvSpPr/>
          <p:nvPr/>
        </p:nvSpPr>
        <p:spPr>
          <a:xfrm>
            <a:off x="6589527" y="2885479"/>
            <a:ext cx="160367" cy="14943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8" name="Oval 47"/>
          <p:cNvSpPr/>
          <p:nvPr/>
        </p:nvSpPr>
        <p:spPr>
          <a:xfrm>
            <a:off x="6749891" y="3333796"/>
            <a:ext cx="160367" cy="149438"/>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49" name="Oval 48"/>
          <p:cNvSpPr/>
          <p:nvPr/>
        </p:nvSpPr>
        <p:spPr>
          <a:xfrm>
            <a:off x="7150804" y="3408514"/>
            <a:ext cx="160367" cy="149438"/>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0" name="Oval 49"/>
          <p:cNvSpPr/>
          <p:nvPr/>
        </p:nvSpPr>
        <p:spPr>
          <a:xfrm>
            <a:off x="6910257" y="3483232"/>
            <a:ext cx="160367" cy="149438"/>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1" name="Oval 50"/>
          <p:cNvSpPr/>
          <p:nvPr/>
        </p:nvSpPr>
        <p:spPr>
          <a:xfrm>
            <a:off x="6990441" y="3184355"/>
            <a:ext cx="160367" cy="149438"/>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2" name="Oval 51"/>
          <p:cNvSpPr/>
          <p:nvPr/>
        </p:nvSpPr>
        <p:spPr>
          <a:xfrm>
            <a:off x="7631900" y="2437162"/>
            <a:ext cx="160367" cy="14943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3" name="Oval 52"/>
          <p:cNvSpPr/>
          <p:nvPr/>
        </p:nvSpPr>
        <p:spPr>
          <a:xfrm>
            <a:off x="7551718" y="2661320"/>
            <a:ext cx="160367" cy="14943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4" name="Oval 53"/>
          <p:cNvSpPr/>
          <p:nvPr/>
        </p:nvSpPr>
        <p:spPr>
          <a:xfrm>
            <a:off x="7792268" y="2736041"/>
            <a:ext cx="160367" cy="14943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5" name="Oval 54"/>
          <p:cNvSpPr/>
          <p:nvPr/>
        </p:nvSpPr>
        <p:spPr>
          <a:xfrm>
            <a:off x="8193180" y="2362444"/>
            <a:ext cx="160367" cy="14943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6" name="Oval 55"/>
          <p:cNvSpPr/>
          <p:nvPr/>
        </p:nvSpPr>
        <p:spPr>
          <a:xfrm>
            <a:off x="7311170" y="3109637"/>
            <a:ext cx="160367" cy="149438"/>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7" name="Oval 56"/>
          <p:cNvSpPr/>
          <p:nvPr/>
        </p:nvSpPr>
        <p:spPr>
          <a:xfrm>
            <a:off x="8113000" y="2736041"/>
            <a:ext cx="160367" cy="14943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8" name="Oval 57"/>
          <p:cNvSpPr/>
          <p:nvPr/>
        </p:nvSpPr>
        <p:spPr>
          <a:xfrm>
            <a:off x="8113000" y="2960199"/>
            <a:ext cx="160367" cy="14943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59" name="Oval 58"/>
          <p:cNvSpPr/>
          <p:nvPr/>
        </p:nvSpPr>
        <p:spPr>
          <a:xfrm>
            <a:off x="7471535" y="3408514"/>
            <a:ext cx="160367" cy="149438"/>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0" name="Oval 59"/>
          <p:cNvSpPr/>
          <p:nvPr/>
        </p:nvSpPr>
        <p:spPr>
          <a:xfrm>
            <a:off x="5466967" y="3184355"/>
            <a:ext cx="160367" cy="149438"/>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1" name="Oval 60"/>
          <p:cNvSpPr/>
          <p:nvPr/>
        </p:nvSpPr>
        <p:spPr>
          <a:xfrm>
            <a:off x="5627334" y="3333796"/>
            <a:ext cx="160367" cy="149438"/>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2" name="Oval 61"/>
          <p:cNvSpPr/>
          <p:nvPr/>
        </p:nvSpPr>
        <p:spPr>
          <a:xfrm>
            <a:off x="7952631" y="2437162"/>
            <a:ext cx="160367" cy="14943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3" name="Oval 62"/>
          <p:cNvSpPr/>
          <p:nvPr/>
        </p:nvSpPr>
        <p:spPr>
          <a:xfrm>
            <a:off x="5787699" y="3034917"/>
            <a:ext cx="160367" cy="149438"/>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4" name="Oval 63"/>
          <p:cNvSpPr/>
          <p:nvPr/>
        </p:nvSpPr>
        <p:spPr>
          <a:xfrm>
            <a:off x="5948065" y="3184355"/>
            <a:ext cx="160367" cy="149438"/>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5" name="Oval 64"/>
          <p:cNvSpPr/>
          <p:nvPr/>
        </p:nvSpPr>
        <p:spPr>
          <a:xfrm>
            <a:off x="6589527" y="2362444"/>
            <a:ext cx="160367" cy="14943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6" name="Oval 65"/>
          <p:cNvSpPr/>
          <p:nvPr/>
        </p:nvSpPr>
        <p:spPr>
          <a:xfrm>
            <a:off x="6749891" y="2511882"/>
            <a:ext cx="160367" cy="14943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7" name="Oval 66"/>
          <p:cNvSpPr/>
          <p:nvPr/>
        </p:nvSpPr>
        <p:spPr>
          <a:xfrm>
            <a:off x="6910257" y="2661320"/>
            <a:ext cx="160367" cy="14943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8" name="Right Arrow 67"/>
          <p:cNvSpPr/>
          <p:nvPr/>
        </p:nvSpPr>
        <p:spPr>
          <a:xfrm>
            <a:off x="4103860" y="2736036"/>
            <a:ext cx="1122559" cy="448316"/>
          </a:xfrm>
          <a:prstGeom prst="rightArrow">
            <a:avLst/>
          </a:prstGeom>
          <a:solidFill>
            <a:srgbClr val="2831E4"/>
          </a:solidFill>
          <a:ln>
            <a:solidFill>
              <a:srgbClr val="2831E4"/>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sz="2500" dirty="0">
              <a:ea typeface="汉鼎简隶变" pitchFamily="49" charset="-122"/>
            </a:endParaRPr>
          </a:p>
        </p:txBody>
      </p:sp>
      <p:sp>
        <p:nvSpPr>
          <p:cNvPr id="69" name="TextBox 68"/>
          <p:cNvSpPr txBox="1"/>
          <p:nvPr/>
        </p:nvSpPr>
        <p:spPr>
          <a:xfrm>
            <a:off x="3837630" y="1988840"/>
            <a:ext cx="1422836" cy="2020202"/>
          </a:xfrm>
          <a:prstGeom prst="rect">
            <a:avLst/>
          </a:prstGeom>
          <a:noFill/>
        </p:spPr>
        <p:txBody>
          <a:bodyPr wrap="square" lIns="95665" tIns="47832" rIns="95665" bIns="47832" rtlCol="0">
            <a:spAutoFit/>
          </a:bodyPr>
          <a:lstStyle/>
          <a:p>
            <a:pPr algn="ctr"/>
            <a:r>
              <a:rPr lang="zh-CN" altLang="en-US" sz="2500" b="1" dirty="0" smtClean="0">
                <a:solidFill>
                  <a:srgbClr val="C00000"/>
                </a:solidFill>
                <a:latin typeface="方正精楷简体" pitchFamily="2" charset="-122"/>
                <a:ea typeface="汉鼎简楷体" pitchFamily="49" charset="-122"/>
              </a:rPr>
              <a:t>整理</a:t>
            </a:r>
            <a:endParaRPr lang="en-US" altLang="zh-CN" sz="2500" b="1" dirty="0" smtClean="0">
              <a:solidFill>
                <a:srgbClr val="C00000"/>
              </a:solidFill>
              <a:latin typeface="方正精楷简体" pitchFamily="2" charset="-122"/>
              <a:ea typeface="汉鼎简楷体" pitchFamily="49" charset="-122"/>
            </a:endParaRPr>
          </a:p>
          <a:p>
            <a:pPr algn="ctr"/>
            <a:r>
              <a:rPr lang="zh-CN" altLang="en-US" sz="2500" b="1" dirty="0" smtClean="0">
                <a:solidFill>
                  <a:srgbClr val="C00000"/>
                </a:solidFill>
                <a:latin typeface="方正精楷简体" pitchFamily="2" charset="-122"/>
                <a:ea typeface="汉鼎简楷体" pitchFamily="49" charset="-122"/>
              </a:rPr>
              <a:t>组</a:t>
            </a:r>
            <a:r>
              <a:rPr lang="en-US" altLang="zh-CN" sz="2500" b="1" dirty="0" smtClean="0">
                <a:solidFill>
                  <a:srgbClr val="C00000"/>
                </a:solidFill>
                <a:latin typeface="方正精楷简体" pitchFamily="2" charset="-122"/>
                <a:ea typeface="汉鼎简楷体" pitchFamily="49" charset="-122"/>
              </a:rPr>
              <a:t>/</a:t>
            </a:r>
            <a:r>
              <a:rPr lang="zh-CN" altLang="en-US" sz="2500" b="1" dirty="0" smtClean="0">
                <a:solidFill>
                  <a:srgbClr val="C00000"/>
                </a:solidFill>
                <a:latin typeface="方正精楷简体" pitchFamily="2" charset="-122"/>
                <a:ea typeface="汉鼎简楷体" pitchFamily="49" charset="-122"/>
              </a:rPr>
              <a:t>分</a:t>
            </a:r>
            <a:endParaRPr lang="en-US" altLang="zh-CN" sz="2500" b="1" dirty="0" smtClean="0">
              <a:solidFill>
                <a:srgbClr val="C00000"/>
              </a:solidFill>
              <a:latin typeface="方正精楷简体" pitchFamily="2" charset="-122"/>
              <a:ea typeface="汉鼎简楷体" pitchFamily="49" charset="-122"/>
            </a:endParaRPr>
          </a:p>
          <a:p>
            <a:pPr algn="ctr"/>
            <a:endParaRPr lang="en-US" altLang="zh-CN" sz="2500" b="1" dirty="0" smtClean="0">
              <a:solidFill>
                <a:srgbClr val="C00000"/>
              </a:solidFill>
              <a:latin typeface="方正精楷简体" pitchFamily="2" charset="-122"/>
              <a:ea typeface="汉鼎简楷体" pitchFamily="49" charset="-122"/>
            </a:endParaRPr>
          </a:p>
          <a:p>
            <a:pPr algn="ctr"/>
            <a:r>
              <a:rPr lang="zh-CN" altLang="en-US" sz="2500" b="1" dirty="0" smtClean="0">
                <a:solidFill>
                  <a:srgbClr val="C00000"/>
                </a:solidFill>
                <a:latin typeface="方正精楷简体" pitchFamily="2" charset="-122"/>
                <a:ea typeface="汉鼎简楷体" pitchFamily="49" charset="-122"/>
              </a:rPr>
              <a:t>划分</a:t>
            </a:r>
            <a:endParaRPr lang="en-US" altLang="zh-CN" sz="2500" b="1" dirty="0" smtClean="0">
              <a:solidFill>
                <a:srgbClr val="C00000"/>
              </a:solidFill>
              <a:latin typeface="方正精楷简体" pitchFamily="2" charset="-122"/>
              <a:ea typeface="汉鼎简楷体" pitchFamily="49" charset="-122"/>
            </a:endParaRPr>
          </a:p>
          <a:p>
            <a:pPr algn="ctr"/>
            <a:r>
              <a:rPr lang="zh-CN" altLang="en-US" sz="2500" b="1" dirty="0" smtClean="0">
                <a:solidFill>
                  <a:srgbClr val="C00000"/>
                </a:solidFill>
                <a:latin typeface="方正精楷简体" pitchFamily="2" charset="-122"/>
                <a:ea typeface="汉鼎简楷体" pitchFamily="49" charset="-122"/>
              </a:rPr>
              <a:t>优化</a:t>
            </a:r>
            <a:endParaRPr lang="zh-CN" altLang="en-US" sz="2500" b="1" dirty="0">
              <a:solidFill>
                <a:srgbClr val="C00000"/>
              </a:solidFill>
              <a:latin typeface="方正精楷简体" pitchFamily="2" charset="-122"/>
              <a:ea typeface="汉鼎简楷体" pitchFamily="49" charset="-122"/>
            </a:endParaRPr>
          </a:p>
        </p:txBody>
      </p:sp>
      <p:sp>
        <p:nvSpPr>
          <p:cNvPr id="70" name="TextBox 69"/>
          <p:cNvSpPr txBox="1"/>
          <p:nvPr/>
        </p:nvSpPr>
        <p:spPr>
          <a:xfrm>
            <a:off x="818544" y="4129916"/>
            <a:ext cx="3540269" cy="542874"/>
          </a:xfrm>
          <a:prstGeom prst="rect">
            <a:avLst/>
          </a:prstGeom>
          <a:noFill/>
        </p:spPr>
        <p:txBody>
          <a:bodyPr wrap="none" lIns="95665" tIns="47832" rIns="95665" bIns="47832" rtlCol="0">
            <a:spAutoFit/>
          </a:bodyPr>
          <a:lstStyle/>
          <a:p>
            <a:r>
              <a:rPr lang="zh-CN" altLang="en-US" sz="2900" dirty="0" smtClean="0">
                <a:solidFill>
                  <a:srgbClr val="00B050"/>
                </a:solidFill>
                <a:ea typeface="文鼎CS长美黑" pitchFamily="49" charset="-122"/>
              </a:rPr>
              <a:t>分簇的依据是什么？</a:t>
            </a:r>
            <a:endParaRPr lang="zh-CN" altLang="en-US" sz="2900" dirty="0">
              <a:solidFill>
                <a:srgbClr val="00B050"/>
              </a:solidFill>
              <a:ea typeface="文鼎CS长美黑" pitchFamily="49" charset="-122"/>
            </a:endParaRPr>
          </a:p>
        </p:txBody>
      </p:sp>
      <p:sp>
        <p:nvSpPr>
          <p:cNvPr id="71" name="Content Placeholder 2"/>
          <p:cNvSpPr txBox="1">
            <a:spLocks/>
          </p:cNvSpPr>
          <p:nvPr/>
        </p:nvSpPr>
        <p:spPr bwMode="auto">
          <a:xfrm>
            <a:off x="1208584" y="4725147"/>
            <a:ext cx="2730303" cy="1872208"/>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2500" kern="0" dirty="0" smtClean="0">
                <a:latin typeface="+mn-lt"/>
                <a:ea typeface="文鼎CS长美黑" pitchFamily="49" charset="-122"/>
              </a:rPr>
              <a:t>风险等级</a:t>
            </a:r>
            <a:endParaRPr lang="en-US" altLang="zh-CN" sz="2500" kern="0" dirty="0" smtClean="0">
              <a:latin typeface="+mn-lt"/>
              <a:ea typeface="文鼎CS长美黑" pitchFamily="49" charset="-122"/>
            </a:endParaRPr>
          </a:p>
          <a:p>
            <a:pPr marL="491609" indent="-491609" defTabSz="956645" eaLnBrk="0" hangingPunct="0">
              <a:spcBef>
                <a:spcPct val="20000"/>
              </a:spcBef>
              <a:buClr>
                <a:srgbClr val="C00000"/>
              </a:buClr>
              <a:buSzPct val="100000"/>
              <a:buFont typeface="文鼎CS长美黑" pitchFamily="49" charset="-122"/>
              <a:buChar char="※"/>
              <a:defRPr/>
            </a:pPr>
            <a:r>
              <a:rPr lang="zh-CN" altLang="en-US" sz="2500" kern="0" dirty="0" smtClean="0">
                <a:latin typeface="+mn-lt"/>
                <a:ea typeface="文鼎CS长美黑" pitchFamily="49" charset="-122"/>
              </a:rPr>
              <a:t>操作特性</a:t>
            </a:r>
            <a:endParaRPr lang="en-US" altLang="zh-CN" sz="2500" kern="0" dirty="0" smtClean="0">
              <a:latin typeface="+mn-lt"/>
              <a:ea typeface="文鼎CS长美黑" pitchFamily="49" charset="-122"/>
            </a:endParaRPr>
          </a:p>
          <a:p>
            <a:pPr marL="491609" indent="-491609" defTabSz="956645" eaLnBrk="0" hangingPunct="0">
              <a:spcBef>
                <a:spcPct val="20000"/>
              </a:spcBef>
              <a:buClr>
                <a:srgbClr val="C00000"/>
              </a:buClr>
              <a:buSzPct val="100000"/>
              <a:buFont typeface="文鼎CS长美黑" pitchFamily="49" charset="-122"/>
              <a:buChar char="※"/>
              <a:defRPr/>
            </a:pPr>
            <a:r>
              <a:rPr lang="zh-CN" altLang="en-US" sz="2500" kern="0" dirty="0" smtClean="0">
                <a:latin typeface="+mn-lt"/>
                <a:ea typeface="文鼎CS长美黑" pitchFamily="49" charset="-122"/>
              </a:rPr>
              <a:t>用户敏感性</a:t>
            </a:r>
            <a:endParaRPr lang="en-US" altLang="zh-CN" sz="2500" kern="0" dirty="0" smtClean="0">
              <a:latin typeface="+mn-lt"/>
              <a:ea typeface="文鼎CS长美黑" pitchFamily="49" charset="-122"/>
            </a:endParaRPr>
          </a:p>
          <a:p>
            <a:pPr marL="491609" indent="-491609" defTabSz="956645" eaLnBrk="0" hangingPunct="0">
              <a:spcBef>
                <a:spcPct val="20000"/>
              </a:spcBef>
              <a:buClr>
                <a:srgbClr val="C00000"/>
              </a:buClr>
              <a:buSzPct val="100000"/>
              <a:buFont typeface="文鼎CS长美黑" pitchFamily="49" charset="-122"/>
              <a:buChar char="※"/>
              <a:defRPr/>
            </a:pPr>
            <a:r>
              <a:rPr lang="zh-CN" altLang="en-US" sz="2500" kern="0" dirty="0" smtClean="0">
                <a:latin typeface="+mn-lt"/>
                <a:ea typeface="文鼎CS长美黑" pitchFamily="49" charset="-122"/>
              </a:rPr>
              <a:t>可用资源</a:t>
            </a:r>
            <a:endParaRPr lang="zh-CN" altLang="en-US" sz="2500" kern="0" dirty="0">
              <a:latin typeface="+mn-lt"/>
              <a:ea typeface="文鼎CS长美黑" pitchFamily="49" charset="-122"/>
            </a:endParaRPr>
          </a:p>
        </p:txBody>
      </p:sp>
      <p:sp>
        <p:nvSpPr>
          <p:cNvPr id="72" name="TextBox 71"/>
          <p:cNvSpPr txBox="1"/>
          <p:nvPr/>
        </p:nvSpPr>
        <p:spPr>
          <a:xfrm>
            <a:off x="5187030" y="4149081"/>
            <a:ext cx="3540269" cy="542874"/>
          </a:xfrm>
          <a:prstGeom prst="rect">
            <a:avLst/>
          </a:prstGeom>
          <a:noFill/>
        </p:spPr>
        <p:txBody>
          <a:bodyPr wrap="none" lIns="95665" tIns="47832" rIns="95665" bIns="47832" rtlCol="0">
            <a:spAutoFit/>
          </a:bodyPr>
          <a:lstStyle/>
          <a:p>
            <a:r>
              <a:rPr lang="zh-CN" altLang="en-US" sz="2900" dirty="0" smtClean="0">
                <a:solidFill>
                  <a:srgbClr val="00B050"/>
                </a:solidFill>
                <a:ea typeface="文鼎CS长美黑" pitchFamily="49" charset="-122"/>
              </a:rPr>
              <a:t>如何选择分簇依据？</a:t>
            </a:r>
            <a:endParaRPr lang="zh-CN" altLang="en-US" sz="2900" dirty="0">
              <a:solidFill>
                <a:srgbClr val="00B050"/>
              </a:solidFill>
              <a:ea typeface="文鼎CS长美黑" pitchFamily="49" charset="-122"/>
            </a:endParaRPr>
          </a:p>
        </p:txBody>
      </p:sp>
      <p:sp>
        <p:nvSpPr>
          <p:cNvPr id="73" name="Content Placeholder 2"/>
          <p:cNvSpPr txBox="1">
            <a:spLocks/>
          </p:cNvSpPr>
          <p:nvPr/>
        </p:nvSpPr>
        <p:spPr bwMode="auto">
          <a:xfrm>
            <a:off x="5499062" y="4725147"/>
            <a:ext cx="2730303" cy="1656183"/>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2500" kern="0" dirty="0" smtClean="0">
                <a:latin typeface="+mn-lt"/>
                <a:ea typeface="文鼎CS长美黑" pitchFamily="49" charset="-122"/>
              </a:rPr>
              <a:t>组织结构</a:t>
            </a:r>
            <a:endParaRPr lang="en-US" altLang="zh-CN" sz="2500" kern="0" dirty="0" smtClean="0">
              <a:latin typeface="+mn-lt"/>
              <a:ea typeface="文鼎CS长美黑" pitchFamily="49" charset="-122"/>
            </a:endParaRPr>
          </a:p>
          <a:p>
            <a:pPr marL="491609" indent="-491609" defTabSz="956645" eaLnBrk="0" hangingPunct="0">
              <a:spcBef>
                <a:spcPct val="20000"/>
              </a:spcBef>
              <a:buClr>
                <a:srgbClr val="C00000"/>
              </a:buClr>
              <a:buSzPct val="100000"/>
              <a:buFont typeface="文鼎CS长美黑" pitchFamily="49" charset="-122"/>
              <a:buChar char="※"/>
              <a:defRPr/>
            </a:pPr>
            <a:r>
              <a:rPr lang="zh-CN" altLang="en-US" sz="2500" kern="0" dirty="0" smtClean="0">
                <a:latin typeface="+mn-lt"/>
                <a:ea typeface="文鼎CS长美黑" pitchFamily="49" charset="-122"/>
              </a:rPr>
              <a:t>设计法则</a:t>
            </a:r>
            <a:endParaRPr lang="en-US" altLang="zh-CN" sz="2500" kern="0" dirty="0" smtClean="0">
              <a:latin typeface="+mn-lt"/>
              <a:ea typeface="文鼎CS长美黑" pitchFamily="49" charset="-122"/>
            </a:endParaRPr>
          </a:p>
          <a:p>
            <a:pPr marL="491609" indent="-491609" defTabSz="956645" eaLnBrk="0" hangingPunct="0">
              <a:spcBef>
                <a:spcPct val="20000"/>
              </a:spcBef>
              <a:buClr>
                <a:srgbClr val="C00000"/>
              </a:buClr>
              <a:buSzPct val="100000"/>
              <a:buFont typeface="文鼎CS长美黑" pitchFamily="49" charset="-122"/>
              <a:buChar char="※"/>
              <a:defRPr/>
            </a:pPr>
            <a:r>
              <a:rPr lang="zh-CN" altLang="en-US" sz="2500" kern="0" dirty="0" smtClean="0">
                <a:latin typeface="+mn-lt"/>
                <a:ea typeface="文鼎CS长美黑" pitchFamily="49" charset="-122"/>
              </a:rPr>
              <a:t>架构方案</a:t>
            </a:r>
            <a:endParaRPr lang="en-US" altLang="zh-CN" sz="2500" kern="0" dirty="0" smtClean="0">
              <a:latin typeface="+mn-lt"/>
              <a:ea typeface="文鼎CS长美黑" pitchFamily="49" charset="-122"/>
            </a:endParaRPr>
          </a:p>
          <a:p>
            <a:pPr marL="491609" indent="-491609" defTabSz="956645" eaLnBrk="0" hangingPunct="0">
              <a:spcBef>
                <a:spcPct val="20000"/>
              </a:spcBef>
              <a:buClr>
                <a:srgbClr val="C00000"/>
              </a:buClr>
              <a:buSzPct val="100000"/>
              <a:buFont typeface="文鼎CS长美黑" pitchFamily="49" charset="-122"/>
              <a:buChar char="※"/>
              <a:defRPr/>
            </a:pPr>
            <a:r>
              <a:rPr lang="en-US" altLang="zh-CN" sz="2500" kern="0" dirty="0" smtClean="0">
                <a:latin typeface="+mn-lt"/>
                <a:ea typeface="文鼎CS长美黑" pitchFamily="49" charset="-122"/>
              </a:rPr>
              <a:t>…</a:t>
            </a:r>
            <a:endParaRPr lang="zh-CN" altLang="en-US" sz="2500" kern="0" dirty="0">
              <a:latin typeface="+mn-lt"/>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linds(horizontal)">
                                      <p:cBhvr>
                                        <p:cTn id="48" dur="500"/>
                                        <p:tgtEl>
                                          <p:spTgt spid="18"/>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linds(horizontal)">
                                      <p:cBhvr>
                                        <p:cTn id="60" dur="500"/>
                                        <p:tgtEl>
                                          <p:spTgt spid="2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linds(horizontal)">
                                      <p:cBhvr>
                                        <p:cTn id="63" dur="500"/>
                                        <p:tgtEl>
                                          <p:spTgt spid="23"/>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linds(horizontal)">
                                      <p:cBhvr>
                                        <p:cTn id="66" dur="500"/>
                                        <p:tgtEl>
                                          <p:spTgt spid="24"/>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linds(horizontal)">
                                      <p:cBhvr>
                                        <p:cTn id="69" dur="500"/>
                                        <p:tgtEl>
                                          <p:spTgt spid="25"/>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linds(horizontal)">
                                      <p:cBhvr>
                                        <p:cTn id="72" dur="500"/>
                                        <p:tgtEl>
                                          <p:spTgt spid="26"/>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blinds(horizontal)">
                                      <p:cBhvr>
                                        <p:cTn id="75" dur="500"/>
                                        <p:tgtEl>
                                          <p:spTgt spid="2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blinds(horizontal)">
                                      <p:cBhvr>
                                        <p:cTn id="78" dur="500"/>
                                        <p:tgtEl>
                                          <p:spTgt spid="28"/>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blinds(horizontal)">
                                      <p:cBhvr>
                                        <p:cTn id="81" dur="500"/>
                                        <p:tgtEl>
                                          <p:spTgt spid="29"/>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blinds(horizontal)">
                                      <p:cBhvr>
                                        <p:cTn id="84" dur="500"/>
                                        <p:tgtEl>
                                          <p:spTgt spid="30"/>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blinds(horizontal)">
                                      <p:cBhvr>
                                        <p:cTn id="87" dur="500"/>
                                        <p:tgtEl>
                                          <p:spTgt spid="31"/>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blinds(horizontal)">
                                      <p:cBhvr>
                                        <p:cTn id="90" dur="500"/>
                                        <p:tgtEl>
                                          <p:spTgt spid="32"/>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blinds(horizontal)">
                                      <p:cBhvr>
                                        <p:cTn id="93" dur="500"/>
                                        <p:tgtEl>
                                          <p:spTgt spid="33"/>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blinds(horizontal)">
                                      <p:cBhvr>
                                        <p:cTn id="96" dur="500"/>
                                        <p:tgtEl>
                                          <p:spTgt spid="34"/>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blinds(horizontal)">
                                      <p:cBhvr>
                                        <p:cTn id="99" dur="500"/>
                                        <p:tgtEl>
                                          <p:spTgt spid="35"/>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blinds(horizontal)">
                                      <p:cBhvr>
                                        <p:cTn id="102" dur="500"/>
                                        <p:tgtEl>
                                          <p:spTgt spid="36"/>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blinds(horizontal)">
                                      <p:cBhvr>
                                        <p:cTn id="105" dur="500"/>
                                        <p:tgtEl>
                                          <p:spTgt spid="37"/>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blinds(horizontal)">
                                      <p:cBhvr>
                                        <p:cTn id="111" dur="500"/>
                                        <p:tgtEl>
                                          <p:spTgt spid="39"/>
                                        </p:tgtEl>
                                      </p:cBhvr>
                                    </p:animEffect>
                                  </p:childTnLst>
                                </p:cTn>
                              </p:par>
                            </p:childTnLst>
                          </p:cTn>
                        </p:par>
                      </p:childTnLst>
                    </p:cTn>
                  </p:par>
                  <p:par>
                    <p:cTn id="112" fill="hold">
                      <p:stCondLst>
                        <p:cond delay="indefinite"/>
                      </p:stCondLst>
                      <p:childTnLst>
                        <p:par>
                          <p:cTn id="113" fill="hold">
                            <p:stCondLst>
                              <p:cond delay="0"/>
                            </p:stCondLst>
                            <p:childTnLst>
                              <p:par>
                                <p:cTn id="114" presetID="4" presetClass="entr" presetSubtype="16"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box(in)">
                                      <p:cBhvr>
                                        <p:cTn id="116" dur="500"/>
                                        <p:tgtEl>
                                          <p:spTgt spid="40"/>
                                        </p:tgtEl>
                                      </p:cBhvr>
                                    </p:animEffect>
                                  </p:childTnLst>
                                </p:cTn>
                              </p:par>
                              <p:par>
                                <p:cTn id="117" presetID="4" presetClass="entr" presetSubtype="16"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box(in)">
                                      <p:cBhvr>
                                        <p:cTn id="119" dur="500"/>
                                        <p:tgtEl>
                                          <p:spTgt spid="41"/>
                                        </p:tgtEl>
                                      </p:cBhvr>
                                    </p:animEffect>
                                  </p:childTnLst>
                                </p:cTn>
                              </p:par>
                              <p:par>
                                <p:cTn id="120" presetID="4" presetClass="entr" presetSubtype="16" fill="hold" grpId="0" nodeType="with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box(in)">
                                      <p:cBhvr>
                                        <p:cTn id="122" dur="500"/>
                                        <p:tgtEl>
                                          <p:spTgt spid="42"/>
                                        </p:tgtEl>
                                      </p:cBhvr>
                                    </p:animEffect>
                                  </p:childTnLst>
                                </p:cTn>
                              </p:par>
                              <p:par>
                                <p:cTn id="123" presetID="4" presetClass="entr" presetSubtype="16" fill="hold" grpId="0" nodeType="with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box(in)">
                                      <p:cBhvr>
                                        <p:cTn id="125" dur="500"/>
                                        <p:tgtEl>
                                          <p:spTgt spid="43"/>
                                        </p:tgtEl>
                                      </p:cBhvr>
                                    </p:animEffect>
                                  </p:childTnLst>
                                </p:cTn>
                              </p:par>
                              <p:par>
                                <p:cTn id="126" presetID="4" presetClass="entr" presetSubtype="16" fill="hold" grpId="0" nodeType="with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box(in)">
                                      <p:cBhvr>
                                        <p:cTn id="128" dur="500"/>
                                        <p:tgtEl>
                                          <p:spTgt spid="44"/>
                                        </p:tgtEl>
                                      </p:cBhvr>
                                    </p:animEffect>
                                  </p:childTnLst>
                                </p:cTn>
                              </p:par>
                              <p:par>
                                <p:cTn id="129" presetID="4" presetClass="entr" presetSubtype="16"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box(in)">
                                      <p:cBhvr>
                                        <p:cTn id="131" dur="500"/>
                                        <p:tgtEl>
                                          <p:spTgt spid="45"/>
                                        </p:tgtEl>
                                      </p:cBhvr>
                                    </p:animEffect>
                                  </p:childTnLst>
                                </p:cTn>
                              </p:par>
                              <p:par>
                                <p:cTn id="132" presetID="4" presetClass="entr" presetSubtype="16" fill="hold" grpId="0" nodeType="withEffect">
                                  <p:stCondLst>
                                    <p:cond delay="0"/>
                                  </p:stCondLst>
                                  <p:childTnLst>
                                    <p:set>
                                      <p:cBhvr>
                                        <p:cTn id="133" dur="1" fill="hold">
                                          <p:stCondLst>
                                            <p:cond delay="0"/>
                                          </p:stCondLst>
                                        </p:cTn>
                                        <p:tgtEl>
                                          <p:spTgt spid="46"/>
                                        </p:tgtEl>
                                        <p:attrNameLst>
                                          <p:attrName>style.visibility</p:attrName>
                                        </p:attrNameLst>
                                      </p:cBhvr>
                                      <p:to>
                                        <p:strVal val="visible"/>
                                      </p:to>
                                    </p:set>
                                    <p:animEffect transition="in" filter="box(in)">
                                      <p:cBhvr>
                                        <p:cTn id="134" dur="500"/>
                                        <p:tgtEl>
                                          <p:spTgt spid="46"/>
                                        </p:tgtEl>
                                      </p:cBhvr>
                                    </p:animEffect>
                                  </p:childTnLst>
                                </p:cTn>
                              </p:par>
                              <p:par>
                                <p:cTn id="135" presetID="4" presetClass="entr" presetSubtype="16" fill="hold" grpId="0"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box(in)">
                                      <p:cBhvr>
                                        <p:cTn id="137" dur="500"/>
                                        <p:tgtEl>
                                          <p:spTgt spid="47"/>
                                        </p:tgtEl>
                                      </p:cBhvr>
                                    </p:animEffect>
                                  </p:childTnLst>
                                </p:cTn>
                              </p:par>
                              <p:par>
                                <p:cTn id="138" presetID="4" presetClass="entr" presetSubtype="16"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box(in)">
                                      <p:cBhvr>
                                        <p:cTn id="140" dur="500"/>
                                        <p:tgtEl>
                                          <p:spTgt spid="48"/>
                                        </p:tgtEl>
                                      </p:cBhvr>
                                    </p:animEffect>
                                  </p:childTnLst>
                                </p:cTn>
                              </p:par>
                              <p:par>
                                <p:cTn id="141" presetID="4" presetClass="entr" presetSubtype="16"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box(in)">
                                      <p:cBhvr>
                                        <p:cTn id="143" dur="500"/>
                                        <p:tgtEl>
                                          <p:spTgt spid="49"/>
                                        </p:tgtEl>
                                      </p:cBhvr>
                                    </p:animEffect>
                                  </p:childTnLst>
                                </p:cTn>
                              </p:par>
                              <p:par>
                                <p:cTn id="144" presetID="4" presetClass="entr" presetSubtype="16" fill="hold" grpId="0"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box(in)">
                                      <p:cBhvr>
                                        <p:cTn id="146" dur="500"/>
                                        <p:tgtEl>
                                          <p:spTgt spid="50"/>
                                        </p:tgtEl>
                                      </p:cBhvr>
                                    </p:animEffect>
                                  </p:childTnLst>
                                </p:cTn>
                              </p:par>
                              <p:par>
                                <p:cTn id="147" presetID="4" presetClass="entr" presetSubtype="16" fill="hold" grpId="0" nodeType="withEffect">
                                  <p:stCondLst>
                                    <p:cond delay="0"/>
                                  </p:stCondLst>
                                  <p:childTnLst>
                                    <p:set>
                                      <p:cBhvr>
                                        <p:cTn id="148" dur="1" fill="hold">
                                          <p:stCondLst>
                                            <p:cond delay="0"/>
                                          </p:stCondLst>
                                        </p:cTn>
                                        <p:tgtEl>
                                          <p:spTgt spid="51"/>
                                        </p:tgtEl>
                                        <p:attrNameLst>
                                          <p:attrName>style.visibility</p:attrName>
                                        </p:attrNameLst>
                                      </p:cBhvr>
                                      <p:to>
                                        <p:strVal val="visible"/>
                                      </p:to>
                                    </p:set>
                                    <p:animEffect transition="in" filter="box(in)">
                                      <p:cBhvr>
                                        <p:cTn id="149" dur="500"/>
                                        <p:tgtEl>
                                          <p:spTgt spid="51"/>
                                        </p:tgtEl>
                                      </p:cBhvr>
                                    </p:animEffect>
                                  </p:childTnLst>
                                </p:cTn>
                              </p:par>
                              <p:par>
                                <p:cTn id="150" presetID="4" presetClass="entr" presetSubtype="16" fill="hold" grpId="0" nodeType="withEffect">
                                  <p:stCondLst>
                                    <p:cond delay="0"/>
                                  </p:stCondLst>
                                  <p:childTnLst>
                                    <p:set>
                                      <p:cBhvr>
                                        <p:cTn id="151" dur="1" fill="hold">
                                          <p:stCondLst>
                                            <p:cond delay="0"/>
                                          </p:stCondLst>
                                        </p:cTn>
                                        <p:tgtEl>
                                          <p:spTgt spid="52"/>
                                        </p:tgtEl>
                                        <p:attrNameLst>
                                          <p:attrName>style.visibility</p:attrName>
                                        </p:attrNameLst>
                                      </p:cBhvr>
                                      <p:to>
                                        <p:strVal val="visible"/>
                                      </p:to>
                                    </p:set>
                                    <p:animEffect transition="in" filter="box(in)">
                                      <p:cBhvr>
                                        <p:cTn id="152" dur="500"/>
                                        <p:tgtEl>
                                          <p:spTgt spid="52"/>
                                        </p:tgtEl>
                                      </p:cBhvr>
                                    </p:animEffect>
                                  </p:childTnLst>
                                </p:cTn>
                              </p:par>
                              <p:par>
                                <p:cTn id="153" presetID="4" presetClass="entr" presetSubtype="16" fill="hold" grpId="0" nodeType="withEffect">
                                  <p:stCondLst>
                                    <p:cond delay="0"/>
                                  </p:stCondLst>
                                  <p:childTnLst>
                                    <p:set>
                                      <p:cBhvr>
                                        <p:cTn id="154" dur="1" fill="hold">
                                          <p:stCondLst>
                                            <p:cond delay="0"/>
                                          </p:stCondLst>
                                        </p:cTn>
                                        <p:tgtEl>
                                          <p:spTgt spid="53"/>
                                        </p:tgtEl>
                                        <p:attrNameLst>
                                          <p:attrName>style.visibility</p:attrName>
                                        </p:attrNameLst>
                                      </p:cBhvr>
                                      <p:to>
                                        <p:strVal val="visible"/>
                                      </p:to>
                                    </p:set>
                                    <p:animEffect transition="in" filter="box(in)">
                                      <p:cBhvr>
                                        <p:cTn id="155" dur="500"/>
                                        <p:tgtEl>
                                          <p:spTgt spid="53"/>
                                        </p:tgtEl>
                                      </p:cBhvr>
                                    </p:animEffect>
                                  </p:childTnLst>
                                </p:cTn>
                              </p:par>
                              <p:par>
                                <p:cTn id="156" presetID="4" presetClass="entr" presetSubtype="16" fill="hold" grpId="0" nodeType="withEffect">
                                  <p:stCondLst>
                                    <p:cond delay="0"/>
                                  </p:stCondLst>
                                  <p:childTnLst>
                                    <p:set>
                                      <p:cBhvr>
                                        <p:cTn id="157" dur="1" fill="hold">
                                          <p:stCondLst>
                                            <p:cond delay="0"/>
                                          </p:stCondLst>
                                        </p:cTn>
                                        <p:tgtEl>
                                          <p:spTgt spid="54"/>
                                        </p:tgtEl>
                                        <p:attrNameLst>
                                          <p:attrName>style.visibility</p:attrName>
                                        </p:attrNameLst>
                                      </p:cBhvr>
                                      <p:to>
                                        <p:strVal val="visible"/>
                                      </p:to>
                                    </p:set>
                                    <p:animEffect transition="in" filter="box(in)">
                                      <p:cBhvr>
                                        <p:cTn id="158" dur="500"/>
                                        <p:tgtEl>
                                          <p:spTgt spid="54"/>
                                        </p:tgtEl>
                                      </p:cBhvr>
                                    </p:animEffect>
                                  </p:childTnLst>
                                </p:cTn>
                              </p:par>
                              <p:par>
                                <p:cTn id="159" presetID="4" presetClass="entr" presetSubtype="16" fill="hold" grpId="0" nodeType="withEffect">
                                  <p:stCondLst>
                                    <p:cond delay="0"/>
                                  </p:stCondLst>
                                  <p:childTnLst>
                                    <p:set>
                                      <p:cBhvr>
                                        <p:cTn id="160" dur="1" fill="hold">
                                          <p:stCondLst>
                                            <p:cond delay="0"/>
                                          </p:stCondLst>
                                        </p:cTn>
                                        <p:tgtEl>
                                          <p:spTgt spid="55"/>
                                        </p:tgtEl>
                                        <p:attrNameLst>
                                          <p:attrName>style.visibility</p:attrName>
                                        </p:attrNameLst>
                                      </p:cBhvr>
                                      <p:to>
                                        <p:strVal val="visible"/>
                                      </p:to>
                                    </p:set>
                                    <p:animEffect transition="in" filter="box(in)">
                                      <p:cBhvr>
                                        <p:cTn id="161" dur="500"/>
                                        <p:tgtEl>
                                          <p:spTgt spid="55"/>
                                        </p:tgtEl>
                                      </p:cBhvr>
                                    </p:animEffect>
                                  </p:childTnLst>
                                </p:cTn>
                              </p:par>
                              <p:par>
                                <p:cTn id="162" presetID="4" presetClass="entr" presetSubtype="16" fill="hold" grpId="0" nodeType="with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box(in)">
                                      <p:cBhvr>
                                        <p:cTn id="164" dur="500"/>
                                        <p:tgtEl>
                                          <p:spTgt spid="56"/>
                                        </p:tgtEl>
                                      </p:cBhvr>
                                    </p:animEffect>
                                  </p:childTnLst>
                                </p:cTn>
                              </p:par>
                              <p:par>
                                <p:cTn id="165" presetID="4" presetClass="entr" presetSubtype="16" fill="hold" grpId="0" nodeType="with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box(in)">
                                      <p:cBhvr>
                                        <p:cTn id="167" dur="500"/>
                                        <p:tgtEl>
                                          <p:spTgt spid="57"/>
                                        </p:tgtEl>
                                      </p:cBhvr>
                                    </p:animEffect>
                                  </p:childTnLst>
                                </p:cTn>
                              </p:par>
                              <p:par>
                                <p:cTn id="168" presetID="4" presetClass="entr" presetSubtype="16" fill="hold" grpId="0" nodeType="withEffect">
                                  <p:stCondLst>
                                    <p:cond delay="0"/>
                                  </p:stCondLst>
                                  <p:childTnLst>
                                    <p:set>
                                      <p:cBhvr>
                                        <p:cTn id="169" dur="1" fill="hold">
                                          <p:stCondLst>
                                            <p:cond delay="0"/>
                                          </p:stCondLst>
                                        </p:cTn>
                                        <p:tgtEl>
                                          <p:spTgt spid="58"/>
                                        </p:tgtEl>
                                        <p:attrNameLst>
                                          <p:attrName>style.visibility</p:attrName>
                                        </p:attrNameLst>
                                      </p:cBhvr>
                                      <p:to>
                                        <p:strVal val="visible"/>
                                      </p:to>
                                    </p:set>
                                    <p:animEffect transition="in" filter="box(in)">
                                      <p:cBhvr>
                                        <p:cTn id="170" dur="500"/>
                                        <p:tgtEl>
                                          <p:spTgt spid="58"/>
                                        </p:tgtEl>
                                      </p:cBhvr>
                                    </p:animEffect>
                                  </p:childTnLst>
                                </p:cTn>
                              </p:par>
                              <p:par>
                                <p:cTn id="171" presetID="4" presetClass="entr" presetSubtype="16" fill="hold" grpId="0" nodeType="withEffect">
                                  <p:stCondLst>
                                    <p:cond delay="0"/>
                                  </p:stCondLst>
                                  <p:childTnLst>
                                    <p:set>
                                      <p:cBhvr>
                                        <p:cTn id="172" dur="1" fill="hold">
                                          <p:stCondLst>
                                            <p:cond delay="0"/>
                                          </p:stCondLst>
                                        </p:cTn>
                                        <p:tgtEl>
                                          <p:spTgt spid="59"/>
                                        </p:tgtEl>
                                        <p:attrNameLst>
                                          <p:attrName>style.visibility</p:attrName>
                                        </p:attrNameLst>
                                      </p:cBhvr>
                                      <p:to>
                                        <p:strVal val="visible"/>
                                      </p:to>
                                    </p:set>
                                    <p:animEffect transition="in" filter="box(in)">
                                      <p:cBhvr>
                                        <p:cTn id="173" dur="500"/>
                                        <p:tgtEl>
                                          <p:spTgt spid="59"/>
                                        </p:tgtEl>
                                      </p:cBhvr>
                                    </p:animEffect>
                                  </p:childTnLst>
                                </p:cTn>
                              </p:par>
                              <p:par>
                                <p:cTn id="174" presetID="4" presetClass="entr" presetSubtype="16" fill="hold" grpId="0" nodeType="withEffect">
                                  <p:stCondLst>
                                    <p:cond delay="0"/>
                                  </p:stCondLst>
                                  <p:childTnLst>
                                    <p:set>
                                      <p:cBhvr>
                                        <p:cTn id="175" dur="1" fill="hold">
                                          <p:stCondLst>
                                            <p:cond delay="0"/>
                                          </p:stCondLst>
                                        </p:cTn>
                                        <p:tgtEl>
                                          <p:spTgt spid="60"/>
                                        </p:tgtEl>
                                        <p:attrNameLst>
                                          <p:attrName>style.visibility</p:attrName>
                                        </p:attrNameLst>
                                      </p:cBhvr>
                                      <p:to>
                                        <p:strVal val="visible"/>
                                      </p:to>
                                    </p:set>
                                    <p:animEffect transition="in" filter="box(in)">
                                      <p:cBhvr>
                                        <p:cTn id="176" dur="500"/>
                                        <p:tgtEl>
                                          <p:spTgt spid="60"/>
                                        </p:tgtEl>
                                      </p:cBhvr>
                                    </p:animEffect>
                                  </p:childTnLst>
                                </p:cTn>
                              </p:par>
                              <p:par>
                                <p:cTn id="177" presetID="4" presetClass="entr" presetSubtype="16"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Effect transition="in" filter="box(in)">
                                      <p:cBhvr>
                                        <p:cTn id="179" dur="500"/>
                                        <p:tgtEl>
                                          <p:spTgt spid="61"/>
                                        </p:tgtEl>
                                      </p:cBhvr>
                                    </p:animEffect>
                                  </p:childTnLst>
                                </p:cTn>
                              </p:par>
                              <p:par>
                                <p:cTn id="180" presetID="4" presetClass="entr" presetSubtype="16"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box(in)">
                                      <p:cBhvr>
                                        <p:cTn id="182" dur="500"/>
                                        <p:tgtEl>
                                          <p:spTgt spid="62"/>
                                        </p:tgtEl>
                                      </p:cBhvr>
                                    </p:animEffect>
                                  </p:childTnLst>
                                </p:cTn>
                              </p:par>
                              <p:par>
                                <p:cTn id="183" presetID="4" presetClass="entr" presetSubtype="16" fill="hold" grpId="0" nodeType="withEffect">
                                  <p:stCondLst>
                                    <p:cond delay="0"/>
                                  </p:stCondLst>
                                  <p:childTnLst>
                                    <p:set>
                                      <p:cBhvr>
                                        <p:cTn id="184" dur="1" fill="hold">
                                          <p:stCondLst>
                                            <p:cond delay="0"/>
                                          </p:stCondLst>
                                        </p:cTn>
                                        <p:tgtEl>
                                          <p:spTgt spid="63"/>
                                        </p:tgtEl>
                                        <p:attrNameLst>
                                          <p:attrName>style.visibility</p:attrName>
                                        </p:attrNameLst>
                                      </p:cBhvr>
                                      <p:to>
                                        <p:strVal val="visible"/>
                                      </p:to>
                                    </p:set>
                                    <p:animEffect transition="in" filter="box(in)">
                                      <p:cBhvr>
                                        <p:cTn id="185" dur="500"/>
                                        <p:tgtEl>
                                          <p:spTgt spid="63"/>
                                        </p:tgtEl>
                                      </p:cBhvr>
                                    </p:animEffect>
                                  </p:childTnLst>
                                </p:cTn>
                              </p:par>
                              <p:par>
                                <p:cTn id="186" presetID="4" presetClass="entr" presetSubtype="16" fill="hold" grpId="0"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box(in)">
                                      <p:cBhvr>
                                        <p:cTn id="188" dur="500"/>
                                        <p:tgtEl>
                                          <p:spTgt spid="64"/>
                                        </p:tgtEl>
                                      </p:cBhvr>
                                    </p:animEffect>
                                  </p:childTnLst>
                                </p:cTn>
                              </p:par>
                              <p:par>
                                <p:cTn id="189" presetID="4" presetClass="entr" presetSubtype="16" fill="hold" grpId="0" nodeType="withEffect">
                                  <p:stCondLst>
                                    <p:cond delay="0"/>
                                  </p:stCondLst>
                                  <p:childTnLst>
                                    <p:set>
                                      <p:cBhvr>
                                        <p:cTn id="190" dur="1" fill="hold">
                                          <p:stCondLst>
                                            <p:cond delay="0"/>
                                          </p:stCondLst>
                                        </p:cTn>
                                        <p:tgtEl>
                                          <p:spTgt spid="65"/>
                                        </p:tgtEl>
                                        <p:attrNameLst>
                                          <p:attrName>style.visibility</p:attrName>
                                        </p:attrNameLst>
                                      </p:cBhvr>
                                      <p:to>
                                        <p:strVal val="visible"/>
                                      </p:to>
                                    </p:set>
                                    <p:animEffect transition="in" filter="box(in)">
                                      <p:cBhvr>
                                        <p:cTn id="191" dur="500"/>
                                        <p:tgtEl>
                                          <p:spTgt spid="65"/>
                                        </p:tgtEl>
                                      </p:cBhvr>
                                    </p:animEffect>
                                  </p:childTnLst>
                                </p:cTn>
                              </p:par>
                              <p:par>
                                <p:cTn id="192" presetID="4" presetClass="entr" presetSubtype="16" fill="hold" grpId="0"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box(in)">
                                      <p:cBhvr>
                                        <p:cTn id="194" dur="500"/>
                                        <p:tgtEl>
                                          <p:spTgt spid="66"/>
                                        </p:tgtEl>
                                      </p:cBhvr>
                                    </p:animEffect>
                                  </p:childTnLst>
                                </p:cTn>
                              </p:par>
                              <p:par>
                                <p:cTn id="195" presetID="4" presetClass="entr" presetSubtype="16"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box(in)">
                                      <p:cBhvr>
                                        <p:cTn id="197" dur="500"/>
                                        <p:tgtEl>
                                          <p:spTgt spid="67"/>
                                        </p:tgtEl>
                                      </p:cBhvr>
                                    </p:animEffect>
                                  </p:childTnLst>
                                </p:cTn>
                              </p:par>
                              <p:par>
                                <p:cTn id="198" presetID="4" presetClass="entr" presetSubtype="16"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box(in)">
                                      <p:cBhvr>
                                        <p:cTn id="200" dur="500"/>
                                        <p:tgtEl>
                                          <p:spTgt spid="68"/>
                                        </p:tgtEl>
                                      </p:cBhvr>
                                    </p:animEffect>
                                  </p:childTnLst>
                                </p:cTn>
                              </p:par>
                              <p:par>
                                <p:cTn id="201" presetID="8" presetClass="entr" presetSubtype="16" fill="hold" grpId="0" nodeType="withEffect">
                                  <p:stCondLst>
                                    <p:cond delay="300"/>
                                  </p:stCondLst>
                                  <p:childTnLst>
                                    <p:set>
                                      <p:cBhvr>
                                        <p:cTn id="202" dur="1" fill="hold">
                                          <p:stCondLst>
                                            <p:cond delay="0"/>
                                          </p:stCondLst>
                                        </p:cTn>
                                        <p:tgtEl>
                                          <p:spTgt spid="69"/>
                                        </p:tgtEl>
                                        <p:attrNameLst>
                                          <p:attrName>style.visibility</p:attrName>
                                        </p:attrNameLst>
                                      </p:cBhvr>
                                      <p:to>
                                        <p:strVal val="visible"/>
                                      </p:to>
                                    </p:set>
                                    <p:animEffect transition="in" filter="diamond(in)">
                                      <p:cBhvr>
                                        <p:cTn id="203" dur="2000"/>
                                        <p:tgtEl>
                                          <p:spTgt spid="69"/>
                                        </p:tgtEl>
                                      </p:cBhvr>
                                    </p:animEffect>
                                  </p:childTnLst>
                                </p:cTn>
                              </p:par>
                            </p:childTnLst>
                          </p:cTn>
                        </p:par>
                      </p:childTnLst>
                    </p:cTn>
                  </p:par>
                  <p:par>
                    <p:cTn id="204" fill="hold">
                      <p:stCondLst>
                        <p:cond delay="indefinite"/>
                      </p:stCondLst>
                      <p:childTnLst>
                        <p:par>
                          <p:cTn id="205" fill="hold">
                            <p:stCondLst>
                              <p:cond delay="0"/>
                            </p:stCondLst>
                            <p:childTnLst>
                              <p:par>
                                <p:cTn id="206" presetID="15" presetClass="entr" presetSubtype="0" fill="hold" grpId="0" nodeType="clickEffect">
                                  <p:stCondLst>
                                    <p:cond delay="0"/>
                                  </p:stCondLst>
                                  <p:childTnLst>
                                    <p:set>
                                      <p:cBhvr>
                                        <p:cTn id="207" dur="1" fill="hold">
                                          <p:stCondLst>
                                            <p:cond delay="0"/>
                                          </p:stCondLst>
                                        </p:cTn>
                                        <p:tgtEl>
                                          <p:spTgt spid="70"/>
                                        </p:tgtEl>
                                        <p:attrNameLst>
                                          <p:attrName>style.visibility</p:attrName>
                                        </p:attrNameLst>
                                      </p:cBhvr>
                                      <p:to>
                                        <p:strVal val="visible"/>
                                      </p:to>
                                    </p:set>
                                    <p:anim calcmode="lin" valueType="num">
                                      <p:cBhvr>
                                        <p:cTn id="208" dur="1000" fill="hold"/>
                                        <p:tgtEl>
                                          <p:spTgt spid="70"/>
                                        </p:tgtEl>
                                        <p:attrNameLst>
                                          <p:attrName>ppt_w</p:attrName>
                                        </p:attrNameLst>
                                      </p:cBhvr>
                                      <p:tavLst>
                                        <p:tav tm="0">
                                          <p:val>
                                            <p:fltVal val="0"/>
                                          </p:val>
                                        </p:tav>
                                        <p:tav tm="100000">
                                          <p:val>
                                            <p:strVal val="#ppt_w"/>
                                          </p:val>
                                        </p:tav>
                                      </p:tavLst>
                                    </p:anim>
                                    <p:anim calcmode="lin" valueType="num">
                                      <p:cBhvr>
                                        <p:cTn id="209" dur="1000" fill="hold"/>
                                        <p:tgtEl>
                                          <p:spTgt spid="70"/>
                                        </p:tgtEl>
                                        <p:attrNameLst>
                                          <p:attrName>ppt_h</p:attrName>
                                        </p:attrNameLst>
                                      </p:cBhvr>
                                      <p:tavLst>
                                        <p:tav tm="0">
                                          <p:val>
                                            <p:fltVal val="0"/>
                                          </p:val>
                                        </p:tav>
                                        <p:tav tm="100000">
                                          <p:val>
                                            <p:strVal val="#ppt_h"/>
                                          </p:val>
                                        </p:tav>
                                      </p:tavLst>
                                    </p:anim>
                                    <p:anim calcmode="lin" valueType="num">
                                      <p:cBhvr>
                                        <p:cTn id="210" dur="1000" fill="hold"/>
                                        <p:tgtEl>
                                          <p:spTgt spid="70"/>
                                        </p:tgtEl>
                                        <p:attrNameLst>
                                          <p:attrName>ppt_x</p:attrName>
                                        </p:attrNameLst>
                                      </p:cBhvr>
                                      <p:tavLst>
                                        <p:tav tm="0" fmla="#ppt_x+(cos(-2*pi*(1-$))*-#ppt_x-sin(-2*pi*(1-$))*(1-#ppt_y))*(1-$)">
                                          <p:val>
                                            <p:fltVal val="0"/>
                                          </p:val>
                                        </p:tav>
                                        <p:tav tm="100000">
                                          <p:val>
                                            <p:fltVal val="1"/>
                                          </p:val>
                                        </p:tav>
                                      </p:tavLst>
                                    </p:anim>
                                    <p:anim calcmode="lin" valueType="num">
                                      <p:cBhvr>
                                        <p:cTn id="211" dur="1000" fill="hold"/>
                                        <p:tgtEl>
                                          <p:spTgt spid="7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12" fill="hold">
                      <p:stCondLst>
                        <p:cond delay="indefinite"/>
                      </p:stCondLst>
                      <p:childTnLst>
                        <p:par>
                          <p:cTn id="213" fill="hold">
                            <p:stCondLst>
                              <p:cond delay="0"/>
                            </p:stCondLst>
                            <p:childTnLst>
                              <p:par>
                                <p:cTn id="214" presetID="3" presetClass="entr" presetSubtype="10" fill="hold" grpId="0" nodeType="clickEffect">
                                  <p:stCondLst>
                                    <p:cond delay="0"/>
                                  </p:stCondLst>
                                  <p:childTnLst>
                                    <p:set>
                                      <p:cBhvr>
                                        <p:cTn id="215" dur="1" fill="hold">
                                          <p:stCondLst>
                                            <p:cond delay="0"/>
                                          </p:stCondLst>
                                        </p:cTn>
                                        <p:tgtEl>
                                          <p:spTgt spid="71"/>
                                        </p:tgtEl>
                                        <p:attrNameLst>
                                          <p:attrName>style.visibility</p:attrName>
                                        </p:attrNameLst>
                                      </p:cBhvr>
                                      <p:to>
                                        <p:strVal val="visible"/>
                                      </p:to>
                                    </p:set>
                                    <p:animEffect transition="in" filter="blinds(horizontal)">
                                      <p:cBhvr>
                                        <p:cTn id="216" dur="500"/>
                                        <p:tgtEl>
                                          <p:spTgt spid="71"/>
                                        </p:tgtEl>
                                      </p:cBhvr>
                                    </p:animEffect>
                                  </p:childTnLst>
                                </p:cTn>
                              </p:par>
                            </p:childTnLst>
                          </p:cTn>
                        </p:par>
                      </p:childTnLst>
                    </p:cTn>
                  </p:par>
                  <p:par>
                    <p:cTn id="217" fill="hold">
                      <p:stCondLst>
                        <p:cond delay="indefinite"/>
                      </p:stCondLst>
                      <p:childTnLst>
                        <p:par>
                          <p:cTn id="218" fill="hold">
                            <p:stCondLst>
                              <p:cond delay="0"/>
                            </p:stCondLst>
                            <p:childTnLst>
                              <p:par>
                                <p:cTn id="219" presetID="15" presetClass="entr" presetSubtype="0" fill="hold" grpId="0" nodeType="clickEffect">
                                  <p:stCondLst>
                                    <p:cond delay="0"/>
                                  </p:stCondLst>
                                  <p:childTnLst>
                                    <p:set>
                                      <p:cBhvr>
                                        <p:cTn id="220" dur="1" fill="hold">
                                          <p:stCondLst>
                                            <p:cond delay="0"/>
                                          </p:stCondLst>
                                        </p:cTn>
                                        <p:tgtEl>
                                          <p:spTgt spid="72"/>
                                        </p:tgtEl>
                                        <p:attrNameLst>
                                          <p:attrName>style.visibility</p:attrName>
                                        </p:attrNameLst>
                                      </p:cBhvr>
                                      <p:to>
                                        <p:strVal val="visible"/>
                                      </p:to>
                                    </p:set>
                                    <p:anim calcmode="lin" valueType="num">
                                      <p:cBhvr>
                                        <p:cTn id="221" dur="1000" fill="hold"/>
                                        <p:tgtEl>
                                          <p:spTgt spid="72"/>
                                        </p:tgtEl>
                                        <p:attrNameLst>
                                          <p:attrName>ppt_w</p:attrName>
                                        </p:attrNameLst>
                                      </p:cBhvr>
                                      <p:tavLst>
                                        <p:tav tm="0">
                                          <p:val>
                                            <p:fltVal val="0"/>
                                          </p:val>
                                        </p:tav>
                                        <p:tav tm="100000">
                                          <p:val>
                                            <p:strVal val="#ppt_w"/>
                                          </p:val>
                                        </p:tav>
                                      </p:tavLst>
                                    </p:anim>
                                    <p:anim calcmode="lin" valueType="num">
                                      <p:cBhvr>
                                        <p:cTn id="222" dur="1000" fill="hold"/>
                                        <p:tgtEl>
                                          <p:spTgt spid="72"/>
                                        </p:tgtEl>
                                        <p:attrNameLst>
                                          <p:attrName>ppt_h</p:attrName>
                                        </p:attrNameLst>
                                      </p:cBhvr>
                                      <p:tavLst>
                                        <p:tav tm="0">
                                          <p:val>
                                            <p:fltVal val="0"/>
                                          </p:val>
                                        </p:tav>
                                        <p:tav tm="100000">
                                          <p:val>
                                            <p:strVal val="#ppt_h"/>
                                          </p:val>
                                        </p:tav>
                                      </p:tavLst>
                                    </p:anim>
                                    <p:anim calcmode="lin" valueType="num">
                                      <p:cBhvr>
                                        <p:cTn id="223" dur="1000" fill="hold"/>
                                        <p:tgtEl>
                                          <p:spTgt spid="72"/>
                                        </p:tgtEl>
                                        <p:attrNameLst>
                                          <p:attrName>ppt_x</p:attrName>
                                        </p:attrNameLst>
                                      </p:cBhvr>
                                      <p:tavLst>
                                        <p:tav tm="0" fmla="#ppt_x+(cos(-2*pi*(1-$))*-#ppt_x-sin(-2*pi*(1-$))*(1-#ppt_y))*(1-$)">
                                          <p:val>
                                            <p:fltVal val="0"/>
                                          </p:val>
                                        </p:tav>
                                        <p:tav tm="100000">
                                          <p:val>
                                            <p:fltVal val="1"/>
                                          </p:val>
                                        </p:tav>
                                      </p:tavLst>
                                    </p:anim>
                                    <p:anim calcmode="lin" valueType="num">
                                      <p:cBhvr>
                                        <p:cTn id="224" dur="1000" fill="hold"/>
                                        <p:tgtEl>
                                          <p:spTgt spid="7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5" fill="hold">
                      <p:stCondLst>
                        <p:cond delay="indefinite"/>
                      </p:stCondLst>
                      <p:childTnLst>
                        <p:par>
                          <p:cTn id="226" fill="hold">
                            <p:stCondLst>
                              <p:cond delay="0"/>
                            </p:stCondLst>
                            <p:childTnLst>
                              <p:par>
                                <p:cTn id="227" presetID="3" presetClass="entr" presetSubtype="10" fill="hold" grpId="0" nodeType="clickEffect">
                                  <p:stCondLst>
                                    <p:cond delay="0"/>
                                  </p:stCondLst>
                                  <p:childTnLst>
                                    <p:set>
                                      <p:cBhvr>
                                        <p:cTn id="228" dur="1" fill="hold">
                                          <p:stCondLst>
                                            <p:cond delay="0"/>
                                          </p:stCondLst>
                                        </p:cTn>
                                        <p:tgtEl>
                                          <p:spTgt spid="73"/>
                                        </p:tgtEl>
                                        <p:attrNameLst>
                                          <p:attrName>style.visibility</p:attrName>
                                        </p:attrNameLst>
                                      </p:cBhvr>
                                      <p:to>
                                        <p:strVal val="visible"/>
                                      </p:to>
                                    </p:set>
                                    <p:animEffect transition="in" filter="blinds(horizontal)">
                                      <p:cBhvr>
                                        <p:cTn id="22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p:bldP spid="71" grpId="0"/>
      <p:bldP spid="72" grpId="0"/>
      <p:bldP spid="7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需求依赖关系定义</a:t>
            </a:r>
            <a:endParaRPr lang="zh-CN" altLang="en-US" dirty="0"/>
          </a:p>
        </p:txBody>
      </p:sp>
      <p:sp>
        <p:nvSpPr>
          <p:cNvPr id="3" name="Content Placeholder 2"/>
          <p:cNvSpPr>
            <a:spLocks noGrp="1"/>
          </p:cNvSpPr>
          <p:nvPr>
            <p:ph idx="1"/>
          </p:nvPr>
        </p:nvSpPr>
        <p:spPr>
          <a:xfrm>
            <a:off x="613964" y="1268762"/>
            <a:ext cx="8667750" cy="2448272"/>
          </a:xfrm>
        </p:spPr>
        <p:txBody>
          <a:bodyPr/>
          <a:lstStyle/>
          <a:p>
            <a:r>
              <a:rPr lang="zh-CN" altLang="en-US" dirty="0" smtClean="0"/>
              <a:t>需求依赖关系</a:t>
            </a:r>
            <a:endParaRPr lang="en-US" altLang="zh-CN" dirty="0" smtClean="0"/>
          </a:p>
          <a:p>
            <a:pPr lvl="1"/>
            <a:r>
              <a:rPr lang="zh-CN" altLang="en-US" dirty="0" smtClean="0"/>
              <a:t>泛指存在于需求项之间的所有关联关系</a:t>
            </a:r>
            <a:endParaRPr lang="en-US" altLang="zh-CN" dirty="0" smtClean="0"/>
          </a:p>
          <a:p>
            <a:pPr lvl="1">
              <a:buNone/>
            </a:pPr>
            <a:r>
              <a:rPr lang="zh-CN" altLang="en-US" dirty="0" smtClean="0"/>
              <a:t>例：</a:t>
            </a:r>
            <a:endParaRPr lang="en-US" altLang="zh-CN" dirty="0" smtClean="0"/>
          </a:p>
          <a:p>
            <a:pPr lvl="1"/>
            <a:r>
              <a:rPr lang="zh-CN" altLang="en-US" dirty="0" smtClean="0"/>
              <a:t>需求</a:t>
            </a:r>
            <a:r>
              <a:rPr lang="en-US" altLang="zh-CN" dirty="0" smtClean="0"/>
              <a:t>A</a:t>
            </a:r>
            <a:r>
              <a:rPr lang="zh-CN" altLang="en-US" dirty="0" smtClean="0"/>
              <a:t>的实现必须基于需求</a:t>
            </a:r>
            <a:r>
              <a:rPr lang="en-US" altLang="zh-CN" dirty="0" smtClean="0"/>
              <a:t>B</a:t>
            </a:r>
            <a:r>
              <a:rPr lang="zh-CN" altLang="en-US" dirty="0" smtClean="0"/>
              <a:t>的实现</a:t>
            </a:r>
            <a:endParaRPr lang="en-US" altLang="zh-CN" dirty="0" smtClean="0"/>
          </a:p>
          <a:p>
            <a:pPr lvl="1"/>
            <a:r>
              <a:rPr lang="zh-CN" altLang="en-US" dirty="0" smtClean="0"/>
              <a:t>需求</a:t>
            </a:r>
            <a:r>
              <a:rPr lang="en-US" altLang="zh-CN" dirty="0" smtClean="0"/>
              <a:t>C</a:t>
            </a:r>
            <a:r>
              <a:rPr lang="zh-CN" altLang="en-US" dirty="0" smtClean="0"/>
              <a:t>是需求</a:t>
            </a:r>
            <a:r>
              <a:rPr lang="en-US" altLang="zh-CN" dirty="0" smtClean="0"/>
              <a:t>D</a:t>
            </a:r>
            <a:r>
              <a:rPr lang="zh-CN" altLang="en-US" dirty="0" smtClean="0"/>
              <a:t>的一个细化</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44</a:t>
            </a:fld>
            <a:endParaRPr lang="zh-CN" altLang="en-US" dirty="0"/>
          </a:p>
        </p:txBody>
      </p:sp>
      <p:pic>
        <p:nvPicPr>
          <p:cNvPr id="18434" name="Picture 2" descr="http://media.theweek.com/img/dir_0090/45196_article_full/just-one-more-tweet-dad.jpg?175"/>
          <p:cNvPicPr>
            <a:picLocks noChangeAspect="1" noChangeArrowheads="1"/>
          </p:cNvPicPr>
          <p:nvPr/>
        </p:nvPicPr>
        <p:blipFill>
          <a:blip r:embed="rId2" cstate="print"/>
          <a:srcRect/>
          <a:stretch>
            <a:fillRect/>
          </a:stretch>
        </p:blipFill>
        <p:spPr bwMode="auto">
          <a:xfrm>
            <a:off x="6084676" y="4293101"/>
            <a:ext cx="3782870" cy="2105709"/>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依赖关系分类</a:t>
            </a:r>
            <a:endParaRPr lang="zh-CN" altLang="en-US" dirty="0"/>
          </a:p>
        </p:txBody>
      </p:sp>
      <p:sp>
        <p:nvSpPr>
          <p:cNvPr id="3" name="Content Placeholder 2"/>
          <p:cNvSpPr>
            <a:spLocks noGrp="1"/>
          </p:cNvSpPr>
          <p:nvPr>
            <p:ph idx="1"/>
          </p:nvPr>
        </p:nvSpPr>
        <p:spPr>
          <a:xfrm>
            <a:off x="613964" y="5301212"/>
            <a:ext cx="8667750" cy="1080121"/>
          </a:xfrm>
        </p:spPr>
        <p:txBody>
          <a:bodyPr/>
          <a:lstStyle/>
          <a:p>
            <a:r>
              <a:rPr lang="zh-CN" altLang="en-US" sz="2900" dirty="0" smtClean="0"/>
              <a:t>最常关注的是 结构依赖</a:t>
            </a:r>
            <a:endParaRPr lang="en-US" altLang="zh-CN" sz="2900" dirty="0" smtClean="0"/>
          </a:p>
          <a:p>
            <a:r>
              <a:rPr lang="zh-CN" altLang="en-US" sz="2900" dirty="0" smtClean="0"/>
              <a:t>最受忽视的是 成本</a:t>
            </a:r>
            <a:r>
              <a:rPr lang="en-US" altLang="zh-CN" sz="2900" dirty="0" smtClean="0"/>
              <a:t>/</a:t>
            </a:r>
            <a:r>
              <a:rPr lang="zh-CN" altLang="en-US" sz="2900" dirty="0" smtClean="0"/>
              <a:t>价值依赖</a:t>
            </a:r>
            <a:endParaRPr lang="en-US" altLang="zh-CN" sz="2900"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45</a:t>
            </a:fld>
            <a:endParaRPr lang="zh-CN" altLang="en-US" dirty="0"/>
          </a:p>
        </p:txBody>
      </p:sp>
      <p:pic>
        <p:nvPicPr>
          <p:cNvPr id="17409" name="Picture 1" descr="E:\SECBOK\Content\Figures\ReqDependencyTaxonomy.png"/>
          <p:cNvPicPr>
            <a:picLocks noChangeAspect="1" noChangeArrowheads="1"/>
          </p:cNvPicPr>
          <p:nvPr/>
        </p:nvPicPr>
        <p:blipFill>
          <a:blip r:embed="rId2" cstate="print"/>
          <a:srcRect/>
          <a:stretch>
            <a:fillRect/>
          </a:stretch>
        </p:blipFill>
        <p:spPr bwMode="auto">
          <a:xfrm>
            <a:off x="1598630" y="2132858"/>
            <a:ext cx="6525073" cy="2952329"/>
          </a:xfrm>
          <a:prstGeom prst="rect">
            <a:avLst/>
          </a:prstGeom>
          <a:noFill/>
        </p:spPr>
      </p:pic>
      <p:sp>
        <p:nvSpPr>
          <p:cNvPr id="24" name="Content Placeholder 2"/>
          <p:cNvSpPr txBox="1">
            <a:spLocks/>
          </p:cNvSpPr>
          <p:nvPr/>
        </p:nvSpPr>
        <p:spPr bwMode="auto">
          <a:xfrm>
            <a:off x="613964" y="1196753"/>
            <a:ext cx="8667750" cy="576064"/>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en-US" altLang="zh-CN" sz="2900" kern="0" dirty="0" smtClean="0">
                <a:latin typeface="+mn-lt"/>
                <a:ea typeface="文鼎CS长美黑" pitchFamily="49" charset="-122"/>
              </a:rPr>
              <a:t>Klaus Pohl</a:t>
            </a:r>
            <a:r>
              <a:rPr lang="zh-CN" altLang="en-US" sz="2900" kern="0" dirty="0" smtClean="0">
                <a:latin typeface="+mn-lt"/>
                <a:ea typeface="文鼎CS长美黑" pitchFamily="49" charset="-122"/>
              </a:rPr>
              <a:t>的需求依赖关系分类法：</a:t>
            </a:r>
            <a:endParaRPr lang="zh-CN" altLang="en-US" sz="2900" kern="0" dirty="0">
              <a:latin typeface="+mn-lt"/>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Pareto</a:t>
            </a:r>
            <a:r>
              <a:rPr lang="zh-CN" altLang="en-US" dirty="0" smtClean="0"/>
              <a:t>需求依赖分布定律</a:t>
            </a:r>
            <a:endParaRPr lang="zh-CN" altLang="en-US" dirty="0"/>
          </a:p>
        </p:txBody>
      </p:sp>
      <p:sp>
        <p:nvSpPr>
          <p:cNvPr id="3" name="Content Placeholder 2"/>
          <p:cNvSpPr>
            <a:spLocks noGrp="1"/>
          </p:cNvSpPr>
          <p:nvPr>
            <p:ph idx="1"/>
          </p:nvPr>
        </p:nvSpPr>
        <p:spPr>
          <a:xfrm>
            <a:off x="350494" y="3284984"/>
            <a:ext cx="9283033" cy="648072"/>
          </a:xfrm>
        </p:spPr>
        <p:txBody>
          <a:bodyPr/>
          <a:lstStyle/>
          <a:p>
            <a:r>
              <a:rPr lang="en-US" altLang="zh-CN" sz="2300" dirty="0" smtClean="0"/>
              <a:t>Pareto (</a:t>
            </a:r>
            <a:r>
              <a:rPr lang="zh-CN" altLang="en-US" sz="2300" dirty="0" smtClean="0"/>
              <a:t>帕累托</a:t>
            </a:r>
            <a:r>
              <a:rPr lang="en-US" altLang="zh-CN" sz="2300" dirty="0" smtClean="0"/>
              <a:t>)</a:t>
            </a:r>
            <a:r>
              <a:rPr lang="zh-CN" altLang="en-US" sz="2300" dirty="0" smtClean="0"/>
              <a:t>现象广泛存在于软件产品和实践中</a:t>
            </a:r>
            <a:r>
              <a:rPr lang="zh-CN" altLang="en-US" sz="2900" dirty="0" smtClean="0"/>
              <a:t>。</a:t>
            </a:r>
            <a:endParaRPr lang="en-US" altLang="zh-CN" sz="2900"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46</a:t>
            </a:fld>
            <a:endParaRPr lang="zh-CN" altLang="en-US" dirty="0"/>
          </a:p>
        </p:txBody>
      </p:sp>
      <p:sp>
        <p:nvSpPr>
          <p:cNvPr id="5" name="Rectangle 4"/>
          <p:cNvSpPr/>
          <p:nvPr/>
        </p:nvSpPr>
        <p:spPr>
          <a:xfrm>
            <a:off x="1052568" y="1556792"/>
            <a:ext cx="7410823" cy="1008112"/>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超</a:t>
            </a:r>
            <a:r>
              <a:rPr lang="en-US" altLang="zh-CN" sz="2900" dirty="0" smtClean="0">
                <a:solidFill>
                  <a:srgbClr val="C00000"/>
                </a:solidFill>
                <a:ea typeface="文鼎CS长美黑" pitchFamily="49" charset="-122"/>
              </a:rPr>
              <a:t>90%</a:t>
            </a:r>
            <a:r>
              <a:rPr lang="zh-CN" altLang="en-US" sz="2900" dirty="0" smtClean="0">
                <a:solidFill>
                  <a:srgbClr val="C00000"/>
                </a:solidFill>
                <a:ea typeface="文鼎CS长美黑" pitchFamily="49" charset="-122"/>
              </a:rPr>
              <a:t>的需求与其他需求存在依赖关系；</a:t>
            </a:r>
            <a:r>
              <a:rPr lang="en-US" altLang="zh-CN" sz="2900" dirty="0" smtClean="0">
                <a:solidFill>
                  <a:srgbClr val="C00000"/>
                </a:solidFill>
                <a:ea typeface="文鼎CS长美黑" pitchFamily="49" charset="-122"/>
              </a:rPr>
              <a:t/>
            </a:r>
            <a:br>
              <a:rPr lang="en-US" altLang="zh-CN" sz="2900" dirty="0" smtClean="0">
                <a:solidFill>
                  <a:srgbClr val="C00000"/>
                </a:solidFill>
                <a:ea typeface="文鼎CS长美黑" pitchFamily="49" charset="-122"/>
              </a:rPr>
            </a:br>
            <a:r>
              <a:rPr lang="en-US" altLang="zh-CN" sz="2900" dirty="0" smtClean="0">
                <a:solidFill>
                  <a:srgbClr val="C00000"/>
                </a:solidFill>
                <a:ea typeface="文鼎CS长美黑" pitchFamily="49" charset="-122"/>
              </a:rPr>
              <a:t> </a:t>
            </a:r>
            <a:r>
              <a:rPr lang="zh-CN" altLang="en-US" sz="2900" dirty="0" smtClean="0">
                <a:solidFill>
                  <a:srgbClr val="C00000"/>
                </a:solidFill>
                <a:ea typeface="文鼎CS长美黑" pitchFamily="49" charset="-122"/>
              </a:rPr>
              <a:t>约</a:t>
            </a:r>
            <a:r>
              <a:rPr lang="en-US" altLang="zh-CN" sz="2900" dirty="0" smtClean="0">
                <a:solidFill>
                  <a:srgbClr val="C00000"/>
                </a:solidFill>
                <a:ea typeface="文鼎CS长美黑" pitchFamily="49" charset="-122"/>
              </a:rPr>
              <a:t>20%</a:t>
            </a:r>
            <a:r>
              <a:rPr lang="zh-CN" altLang="en-US" sz="2900" dirty="0" smtClean="0">
                <a:solidFill>
                  <a:srgbClr val="C00000"/>
                </a:solidFill>
                <a:ea typeface="文鼎CS长美黑" pitchFamily="49" charset="-122"/>
              </a:rPr>
              <a:t>的需求涉及约</a:t>
            </a:r>
            <a:r>
              <a:rPr lang="en-US" altLang="zh-CN" sz="2900" dirty="0" smtClean="0">
                <a:solidFill>
                  <a:srgbClr val="C00000"/>
                </a:solidFill>
                <a:ea typeface="文鼎CS长美黑" pitchFamily="49" charset="-122"/>
              </a:rPr>
              <a:t>80%</a:t>
            </a:r>
            <a:r>
              <a:rPr lang="zh-CN" altLang="en-US" sz="2900" dirty="0" smtClean="0">
                <a:solidFill>
                  <a:srgbClr val="C00000"/>
                </a:solidFill>
                <a:ea typeface="文鼎CS长美黑" pitchFamily="49" charset="-122"/>
              </a:rPr>
              <a:t>的依赖关系。</a:t>
            </a:r>
            <a:endParaRPr lang="zh-CN" altLang="en-US" sz="2900" dirty="0">
              <a:solidFill>
                <a:srgbClr val="C00000"/>
              </a:solidFill>
              <a:ea typeface="文鼎CS长美黑" pitchFamily="49" charset="-122"/>
            </a:endParaRPr>
          </a:p>
        </p:txBody>
      </p:sp>
      <p:pic>
        <p:nvPicPr>
          <p:cNvPr id="6" name="Picture 2" descr="C:\Users\Administrator\Desktop\AirlineRouteNetwork.png"/>
          <p:cNvPicPr>
            <a:picLocks noChangeAspect="1" noChangeArrowheads="1"/>
          </p:cNvPicPr>
          <p:nvPr/>
        </p:nvPicPr>
        <p:blipFill>
          <a:blip r:embed="rId2" cstate="print"/>
          <a:srcRect/>
          <a:stretch>
            <a:fillRect/>
          </a:stretch>
        </p:blipFill>
        <p:spPr bwMode="auto">
          <a:xfrm>
            <a:off x="4406941" y="4365104"/>
            <a:ext cx="5455280" cy="2520280"/>
          </a:xfrm>
          <a:prstGeom prst="rect">
            <a:avLst/>
          </a:prstGeom>
          <a:ln>
            <a:noFill/>
          </a:ln>
          <a:effectLst>
            <a:outerShdw blurRad="190500" algn="tl" rotWithShape="0">
              <a:srgbClr val="000000">
                <a:alpha val="70000"/>
              </a:srgbClr>
            </a:outerShdw>
          </a:effectLst>
        </p:spPr>
      </p:pic>
      <p:sp>
        <p:nvSpPr>
          <p:cNvPr id="9" name="TextBox 8"/>
          <p:cNvSpPr txBox="1"/>
          <p:nvPr/>
        </p:nvSpPr>
        <p:spPr>
          <a:xfrm>
            <a:off x="116472" y="4668234"/>
            <a:ext cx="4027581" cy="1866313"/>
          </a:xfrm>
          <a:prstGeom prst="rect">
            <a:avLst/>
          </a:prstGeom>
          <a:solidFill>
            <a:schemeClr val="tx1"/>
          </a:solidFill>
        </p:spPr>
        <p:txBody>
          <a:bodyPr wrap="none" lIns="95665" tIns="47832" rIns="95665" bIns="47832" rtlCol="0">
            <a:spAutoFit/>
          </a:bodyPr>
          <a:lstStyle/>
          <a:p>
            <a:r>
              <a:rPr lang="zh-CN" altLang="en-US" sz="2300" dirty="0" smtClean="0">
                <a:solidFill>
                  <a:srgbClr val="FFFF00"/>
                </a:solidFill>
                <a:ea typeface="文鼎CS长美黑" pitchFamily="49" charset="-122"/>
              </a:rPr>
              <a:t>警告</a:t>
            </a:r>
            <a:r>
              <a:rPr lang="zh-CN" altLang="en-US" sz="2300" dirty="0" smtClean="0">
                <a:solidFill>
                  <a:schemeClr val="bg1"/>
                </a:solidFill>
                <a:ea typeface="文鼎CS长美黑" pitchFamily="49" charset="-122"/>
              </a:rPr>
              <a:t>：尽管小部分需求就拥有</a:t>
            </a:r>
            <a:endParaRPr lang="en-US" altLang="zh-CN" sz="2300" dirty="0" smtClean="0">
              <a:solidFill>
                <a:schemeClr val="bg1"/>
              </a:solidFill>
              <a:ea typeface="文鼎CS长美黑" pitchFamily="49" charset="-122"/>
            </a:endParaRPr>
          </a:p>
          <a:p>
            <a:r>
              <a:rPr lang="zh-CN" altLang="en-US" sz="2300" dirty="0" smtClean="0">
                <a:solidFill>
                  <a:schemeClr val="bg1"/>
                </a:solidFill>
                <a:ea typeface="文鼎CS长美黑" pitchFamily="49" charset="-122"/>
              </a:rPr>
              <a:t>大部分的依赖关系，但如果忽</a:t>
            </a:r>
            <a:endParaRPr lang="en-US" altLang="zh-CN" sz="2300" dirty="0" smtClean="0">
              <a:solidFill>
                <a:schemeClr val="bg1"/>
              </a:solidFill>
              <a:ea typeface="文鼎CS长美黑" pitchFamily="49" charset="-122"/>
            </a:endParaRPr>
          </a:p>
          <a:p>
            <a:r>
              <a:rPr lang="zh-CN" altLang="en-US" sz="2300" dirty="0" smtClean="0">
                <a:solidFill>
                  <a:schemeClr val="bg1"/>
                </a:solidFill>
                <a:ea typeface="文鼎CS长美黑" pitchFamily="49" charset="-122"/>
              </a:rPr>
              <a:t>视那些仅拥有较少依赖关系的</a:t>
            </a:r>
            <a:endParaRPr lang="en-US" altLang="zh-CN" sz="2300" dirty="0" smtClean="0">
              <a:solidFill>
                <a:schemeClr val="bg1"/>
              </a:solidFill>
              <a:ea typeface="文鼎CS长美黑" pitchFamily="49" charset="-122"/>
            </a:endParaRPr>
          </a:p>
          <a:p>
            <a:r>
              <a:rPr lang="zh-CN" altLang="en-US" sz="2300" dirty="0" smtClean="0">
                <a:solidFill>
                  <a:schemeClr val="bg1"/>
                </a:solidFill>
                <a:ea typeface="文鼎CS长美黑" pitchFamily="49" charset="-122"/>
              </a:rPr>
              <a:t>需求，依赖关系的总量也会明</a:t>
            </a:r>
            <a:endParaRPr lang="en-US" altLang="zh-CN" sz="2300" dirty="0" smtClean="0">
              <a:solidFill>
                <a:schemeClr val="bg1"/>
              </a:solidFill>
              <a:ea typeface="文鼎CS长美黑" pitchFamily="49" charset="-122"/>
            </a:endParaRPr>
          </a:p>
          <a:p>
            <a:r>
              <a:rPr lang="zh-CN" altLang="en-US" sz="2300" dirty="0" smtClean="0">
                <a:solidFill>
                  <a:schemeClr val="bg1"/>
                </a:solidFill>
                <a:ea typeface="文鼎CS长美黑" pitchFamily="49" charset="-122"/>
              </a:rPr>
              <a:t>显减少。</a:t>
            </a:r>
            <a:endParaRPr lang="zh-CN" altLang="en-US" sz="2300" dirty="0"/>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需求优先级定义</a:t>
            </a:r>
            <a:endParaRPr lang="zh-CN" altLang="en-US" dirty="0"/>
          </a:p>
        </p:txBody>
      </p:sp>
      <p:sp>
        <p:nvSpPr>
          <p:cNvPr id="3" name="Content Placeholder 2"/>
          <p:cNvSpPr>
            <a:spLocks noGrp="1"/>
          </p:cNvSpPr>
          <p:nvPr>
            <p:ph idx="1"/>
          </p:nvPr>
        </p:nvSpPr>
        <p:spPr>
          <a:xfrm>
            <a:off x="613964" y="5733257"/>
            <a:ext cx="8667750" cy="504056"/>
          </a:xfrm>
        </p:spPr>
        <p:txBody>
          <a:bodyPr/>
          <a:lstStyle/>
          <a:p>
            <a:r>
              <a:rPr lang="zh-CN" altLang="en-US" dirty="0" smtClean="0"/>
              <a:t>各行各业，皆是如此。</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47</a:t>
            </a:fld>
            <a:endParaRPr lang="zh-CN" altLang="en-US" dirty="0"/>
          </a:p>
        </p:txBody>
      </p:sp>
      <p:sp>
        <p:nvSpPr>
          <p:cNvPr id="5" name="Title 4"/>
          <p:cNvSpPr txBox="1">
            <a:spLocks/>
          </p:cNvSpPr>
          <p:nvPr/>
        </p:nvSpPr>
        <p:spPr bwMode="auto">
          <a:xfrm>
            <a:off x="2300707" y="2636915"/>
            <a:ext cx="5304589" cy="1512168"/>
          </a:xfrm>
          <a:prstGeom prst="rect">
            <a:avLst/>
          </a:prstGeom>
          <a:solidFill>
            <a:schemeClr val="tx2"/>
          </a:solidFill>
          <a:ln w="9525">
            <a:noFill/>
            <a:miter lim="800000"/>
            <a:headEnd/>
            <a:tailEnd/>
          </a:ln>
        </p:spPr>
        <p:txBody>
          <a:bodyPr vert="horz" wrap="square" lIns="95665" tIns="47832" rIns="95665" bIns="47832" numCol="1" anchor="ctr" anchorCtr="0" compatLnSpc="1">
            <a:prstTxWarp prst="textNoShape">
              <a:avLst/>
            </a:prstTxWarp>
          </a:bodyPr>
          <a:lstStyle/>
          <a:p>
            <a:pPr lvl="0" eaLnBrk="0" hangingPunct="0"/>
            <a:r>
              <a:rPr lang="zh-CN" altLang="en-US" sz="3300" dirty="0" smtClean="0">
                <a:solidFill>
                  <a:srgbClr val="FFFF00"/>
                </a:solidFill>
                <a:ea typeface="文鼎CS长美黑" pitchFamily="49" charset="-122"/>
              </a:rPr>
              <a:t>谁先谁后？ 这可是一个大问题，一门大学问。</a:t>
            </a:r>
            <a:endParaRPr lang="zh-CN" altLang="en-US" sz="3300" kern="0" dirty="0">
              <a:solidFill>
                <a:srgbClr val="FFFF00"/>
              </a:solidFill>
              <a:latin typeface="+mj-lt"/>
              <a:ea typeface="文鼎CS长美黑" pitchFamily="49" charset="-122"/>
              <a:cs typeface="+mj-cs"/>
            </a:endParaRPr>
          </a:p>
        </p:txBody>
      </p:sp>
    </p:spTree>
  </p:cSld>
  <p:clrMapOvr>
    <a:masterClrMapping/>
  </p:clrMapOvr>
  <p:transition spd="slow">
    <p:blind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需求分级常识</a:t>
            </a:r>
            <a:endParaRPr lang="zh-CN" altLang="en-US" dirty="0"/>
          </a:p>
        </p:txBody>
      </p:sp>
      <p:sp>
        <p:nvSpPr>
          <p:cNvPr id="3" name="Content Placeholder 2"/>
          <p:cNvSpPr>
            <a:spLocks noGrp="1"/>
          </p:cNvSpPr>
          <p:nvPr>
            <p:ph idx="1"/>
          </p:nvPr>
        </p:nvSpPr>
        <p:spPr>
          <a:xfrm>
            <a:off x="662523" y="3501010"/>
            <a:ext cx="5460607" cy="2520280"/>
          </a:xfrm>
        </p:spPr>
        <p:txBody>
          <a:bodyPr/>
          <a:lstStyle/>
          <a:p>
            <a:r>
              <a:rPr lang="zh-CN" altLang="en-US" sz="2500" dirty="0" smtClean="0"/>
              <a:t>但，总有一些确有重大价值的需求被给予低优先级。</a:t>
            </a:r>
            <a:endParaRPr lang="en-US" altLang="zh-CN" sz="2500" dirty="0" smtClean="0"/>
          </a:p>
          <a:p>
            <a:pPr>
              <a:buNone/>
            </a:pPr>
            <a:r>
              <a:rPr lang="en-US" altLang="zh-CN" sz="2500" dirty="0" smtClean="0"/>
              <a:t>    </a:t>
            </a:r>
            <a:r>
              <a:rPr lang="zh-CN" altLang="en-US" sz="2900" dirty="0" smtClean="0">
                <a:solidFill>
                  <a:srgbClr val="C00000"/>
                </a:solidFill>
              </a:rPr>
              <a:t>为什么？</a:t>
            </a:r>
            <a:endParaRPr lang="en-US" altLang="zh-CN" sz="2500" dirty="0" smtClean="0">
              <a:solidFill>
                <a:srgbClr val="C00000"/>
              </a:solidFill>
            </a:endParaRPr>
          </a:p>
          <a:p>
            <a:pPr>
              <a:buNone/>
            </a:pPr>
            <a:endParaRPr lang="en-US" altLang="zh-CN" sz="800" dirty="0" smtClean="0">
              <a:solidFill>
                <a:srgbClr val="C00000"/>
              </a:solidFill>
            </a:endParaRPr>
          </a:p>
          <a:p>
            <a:pPr>
              <a:buNone/>
            </a:pPr>
            <a:r>
              <a:rPr lang="zh-CN" altLang="en-US" sz="2500" dirty="0" smtClean="0">
                <a:solidFill>
                  <a:srgbClr val="C00000"/>
                </a:solidFill>
              </a:rPr>
              <a:t>       </a:t>
            </a:r>
            <a:r>
              <a:rPr lang="zh-CN" altLang="en-US" sz="2500" dirty="0" smtClean="0">
                <a:solidFill>
                  <a:srgbClr val="0000FF"/>
                </a:solidFill>
              </a:rPr>
              <a:t>“绿色开发”</a:t>
            </a:r>
            <a:endParaRPr lang="en-US" altLang="zh-CN" sz="2500" dirty="0" smtClean="0">
              <a:solidFill>
                <a:srgbClr val="0000FF"/>
              </a:solidFill>
            </a:endParaRPr>
          </a:p>
          <a:p>
            <a:pPr>
              <a:buNone/>
            </a:pPr>
            <a:r>
              <a:rPr lang="en-US" altLang="zh-CN" sz="2500" dirty="0" smtClean="0">
                <a:solidFill>
                  <a:srgbClr val="0000FF"/>
                </a:solidFill>
              </a:rPr>
              <a:t>       </a:t>
            </a:r>
            <a:r>
              <a:rPr lang="zh-CN" altLang="en-US" sz="2500" dirty="0" smtClean="0">
                <a:solidFill>
                  <a:srgbClr val="0000FF"/>
                </a:solidFill>
              </a:rPr>
              <a:t>“不要网尽”</a:t>
            </a:r>
            <a:endParaRPr lang="zh-CN" altLang="en-US" sz="2500" dirty="0">
              <a:solidFill>
                <a:srgbClr val="0000FF"/>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48</a:t>
            </a:fld>
            <a:endParaRPr lang="zh-CN" altLang="en-US" dirty="0"/>
          </a:p>
        </p:txBody>
      </p:sp>
      <p:sp>
        <p:nvSpPr>
          <p:cNvPr id="5" name="Rectangle 4"/>
          <p:cNvSpPr/>
          <p:nvPr/>
        </p:nvSpPr>
        <p:spPr>
          <a:xfrm>
            <a:off x="1130580" y="1844827"/>
            <a:ext cx="7644849" cy="792088"/>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有潜在重大价值的需求应当给予高优先级。</a:t>
            </a:r>
            <a:endParaRPr lang="zh-CN" altLang="en-US" sz="2900" dirty="0">
              <a:solidFill>
                <a:srgbClr val="C00000"/>
              </a:solidFill>
              <a:ea typeface="文鼎CS长美黑" pitchFamily="49" charset="-122"/>
            </a:endParaRPr>
          </a:p>
        </p:txBody>
      </p:sp>
      <p:pic>
        <p:nvPicPr>
          <p:cNvPr id="6" name="Picture 3" descr="C:\Users\SECBOK\AppData\Roaming\Tencent\Users\185063557\QQ\WinTemp\RichOle\N`MA]S@7RBXL4YV9%_DUO3N.jpg"/>
          <p:cNvPicPr>
            <a:picLocks noChangeAspect="1" noChangeArrowheads="1"/>
          </p:cNvPicPr>
          <p:nvPr/>
        </p:nvPicPr>
        <p:blipFill>
          <a:blip r:embed="rId2" cstate="print"/>
          <a:srcRect/>
          <a:stretch>
            <a:fillRect/>
          </a:stretch>
        </p:blipFill>
        <p:spPr bwMode="auto">
          <a:xfrm>
            <a:off x="7449279" y="3536791"/>
            <a:ext cx="2126484" cy="2700524"/>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需求分级常识</a:t>
            </a:r>
            <a:endParaRPr lang="zh-CN" altLang="en-US" dirty="0"/>
          </a:p>
        </p:txBody>
      </p:sp>
      <p:sp>
        <p:nvSpPr>
          <p:cNvPr id="3" name="Content Placeholder 2"/>
          <p:cNvSpPr>
            <a:spLocks noGrp="1"/>
          </p:cNvSpPr>
          <p:nvPr>
            <p:ph idx="1"/>
          </p:nvPr>
        </p:nvSpPr>
        <p:spPr>
          <a:xfrm>
            <a:off x="662529" y="3501008"/>
            <a:ext cx="5772641" cy="3168352"/>
          </a:xfrm>
        </p:spPr>
        <p:txBody>
          <a:bodyPr/>
          <a:lstStyle/>
          <a:p>
            <a:r>
              <a:rPr lang="zh-CN" altLang="en-US" sz="2500" dirty="0" smtClean="0"/>
              <a:t>需求代表权益</a:t>
            </a:r>
            <a:endParaRPr lang="en-US" altLang="zh-CN" sz="2500" dirty="0" smtClean="0"/>
          </a:p>
          <a:p>
            <a:r>
              <a:rPr lang="zh-CN" altLang="en-US" sz="2500" dirty="0" smtClean="0"/>
              <a:t>需求优先级代表权益实现的顺序</a:t>
            </a:r>
            <a:endParaRPr lang="en-US" altLang="zh-CN" sz="2500" dirty="0" smtClean="0"/>
          </a:p>
          <a:p>
            <a:endParaRPr lang="en-US" altLang="zh-CN" sz="2900" dirty="0" smtClean="0"/>
          </a:p>
          <a:p>
            <a:r>
              <a:rPr lang="zh-CN" altLang="en-US" sz="2900" dirty="0" smtClean="0">
                <a:solidFill>
                  <a:srgbClr val="FF0000"/>
                </a:solidFill>
              </a:rPr>
              <a:t>“出路”</a:t>
            </a:r>
            <a:r>
              <a:rPr lang="zh-CN" altLang="en-US" sz="2500" dirty="0" smtClean="0"/>
              <a:t>：</a:t>
            </a:r>
            <a:endParaRPr lang="en-US" altLang="zh-CN" sz="2500" dirty="0" smtClean="0"/>
          </a:p>
          <a:p>
            <a:pPr lvl="1"/>
            <a:r>
              <a:rPr lang="zh-CN" altLang="en-US" sz="2100" dirty="0" smtClean="0"/>
              <a:t>各方权益人在保住各自</a:t>
            </a:r>
            <a:r>
              <a:rPr lang="zh-CN" altLang="en-US" sz="2100" dirty="0" smtClean="0">
                <a:solidFill>
                  <a:srgbClr val="C00000"/>
                </a:solidFill>
              </a:rPr>
              <a:t>核心权益</a:t>
            </a:r>
            <a:r>
              <a:rPr lang="zh-CN" altLang="en-US" sz="2100" dirty="0" smtClean="0"/>
              <a:t>的同时放弃某些</a:t>
            </a:r>
            <a:r>
              <a:rPr lang="zh-CN" altLang="en-US" sz="2100" dirty="0" smtClean="0">
                <a:solidFill>
                  <a:srgbClr val="C00000"/>
                </a:solidFill>
              </a:rPr>
              <a:t>非核心权益</a:t>
            </a:r>
            <a:endParaRPr lang="en-US" altLang="zh-CN" sz="2100" dirty="0" smtClean="0">
              <a:solidFill>
                <a:srgbClr val="C00000"/>
              </a:solidFill>
            </a:endParaRPr>
          </a:p>
          <a:p>
            <a:pPr lvl="1"/>
            <a:r>
              <a:rPr lang="zh-CN" altLang="en-US" sz="2100" dirty="0" smtClean="0"/>
              <a:t>工程师的</a:t>
            </a:r>
            <a:r>
              <a:rPr lang="zh-CN" altLang="en-US" sz="2100" dirty="0" smtClean="0">
                <a:solidFill>
                  <a:srgbClr val="C00000"/>
                </a:solidFill>
              </a:rPr>
              <a:t>综合和权衡</a:t>
            </a:r>
            <a:endParaRPr lang="en-US" altLang="zh-CN" sz="2100" dirty="0" smtClean="0">
              <a:solidFill>
                <a:srgbClr val="C00000"/>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49</a:t>
            </a:fld>
            <a:endParaRPr lang="zh-CN" altLang="en-US" dirty="0"/>
          </a:p>
        </p:txBody>
      </p:sp>
      <p:sp>
        <p:nvSpPr>
          <p:cNvPr id="5" name="Rectangle 4"/>
          <p:cNvSpPr/>
          <p:nvPr/>
        </p:nvSpPr>
        <p:spPr>
          <a:xfrm>
            <a:off x="1052568" y="1628804"/>
            <a:ext cx="7644849" cy="1080121"/>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需求分级是各方权益人为确保各自权益而角力的过程。</a:t>
            </a:r>
            <a:endParaRPr lang="zh-CN" altLang="en-US" sz="2900" dirty="0">
              <a:solidFill>
                <a:srgbClr val="C00000"/>
              </a:solidFill>
              <a:ea typeface="文鼎CS长美黑" pitchFamily="49" charset="-122"/>
            </a:endParaRPr>
          </a:p>
        </p:txBody>
      </p:sp>
      <p:pic>
        <p:nvPicPr>
          <p:cNvPr id="7" name="Picture 6" descr="C:\Users\SECBOK\AppData\Roaming\Tencent\Users\185063557\QQ\WinTemp\RichOle\HILK8U(47A`TA1G4G{AB9WB.jpg"/>
          <p:cNvPicPr>
            <a:picLocks noChangeAspect="1" noChangeArrowheads="1"/>
          </p:cNvPicPr>
          <p:nvPr/>
        </p:nvPicPr>
        <p:blipFill>
          <a:blip r:embed="rId2" cstate="print"/>
          <a:srcRect/>
          <a:stretch>
            <a:fillRect/>
          </a:stretch>
        </p:blipFill>
        <p:spPr bwMode="auto">
          <a:xfrm>
            <a:off x="7076451" y="3688446"/>
            <a:ext cx="2713088" cy="2620875"/>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一般分类法</a:t>
            </a:r>
            <a:endParaRPr lang="zh-CN" altLang="en-US" dirty="0"/>
          </a:p>
        </p:txBody>
      </p:sp>
      <p:sp>
        <p:nvSpPr>
          <p:cNvPr id="3" name="Content Placeholder 2"/>
          <p:cNvSpPr>
            <a:spLocks noGrp="1"/>
          </p:cNvSpPr>
          <p:nvPr>
            <p:ph idx="1"/>
          </p:nvPr>
        </p:nvSpPr>
        <p:spPr>
          <a:xfrm>
            <a:off x="613967" y="1268760"/>
            <a:ext cx="9019556" cy="4968552"/>
          </a:xfrm>
        </p:spPr>
        <p:txBody>
          <a:bodyPr/>
          <a:lstStyle/>
          <a:p>
            <a:r>
              <a:rPr lang="zh-CN" altLang="en-US" dirty="0" smtClean="0"/>
              <a:t>功能需求</a:t>
            </a:r>
            <a:endParaRPr lang="en-US" altLang="zh-CN" dirty="0" smtClean="0"/>
          </a:p>
          <a:p>
            <a:pPr lvl="1"/>
            <a:r>
              <a:rPr lang="zh-CN" altLang="en-US" dirty="0" smtClean="0"/>
              <a:t>描述目标产品所要实现的具体功能</a:t>
            </a:r>
            <a:endParaRPr lang="en-US" altLang="zh-CN" dirty="0" smtClean="0"/>
          </a:p>
          <a:p>
            <a:pPr lvl="1">
              <a:buNone/>
            </a:pPr>
            <a:r>
              <a:rPr lang="zh-CN" altLang="en-US" sz="2800" dirty="0" smtClean="0">
                <a:solidFill>
                  <a:srgbClr val="0000FF"/>
                </a:solidFill>
              </a:rPr>
              <a:t>例：</a:t>
            </a:r>
            <a:r>
              <a:rPr lang="en-US" altLang="zh-CN" sz="2800" dirty="0" smtClean="0">
                <a:solidFill>
                  <a:srgbClr val="0000FF"/>
                </a:solidFill>
              </a:rPr>
              <a:t>[</a:t>
            </a:r>
            <a:r>
              <a:rPr lang="zh-CN" altLang="en-US" sz="2800" dirty="0" smtClean="0">
                <a:solidFill>
                  <a:srgbClr val="0000FF"/>
                </a:solidFill>
              </a:rPr>
              <a:t>系统</a:t>
            </a:r>
            <a:r>
              <a:rPr lang="en-US" altLang="zh-CN" sz="2800" dirty="0" smtClean="0">
                <a:solidFill>
                  <a:srgbClr val="0000FF"/>
                </a:solidFill>
              </a:rPr>
              <a:t>]</a:t>
            </a:r>
            <a:r>
              <a:rPr lang="zh-CN" altLang="en-US" sz="2800" dirty="0" smtClean="0">
                <a:solidFill>
                  <a:srgbClr val="0000FF"/>
                </a:solidFill>
              </a:rPr>
              <a:t>应该支持用户列表的基于用户姓氏的排序</a:t>
            </a:r>
            <a:endParaRPr lang="en-US" altLang="zh-CN" dirty="0" smtClean="0">
              <a:solidFill>
                <a:srgbClr val="0000FF"/>
              </a:solidFill>
            </a:endParaRPr>
          </a:p>
          <a:p>
            <a:endParaRPr lang="en-US" altLang="zh-CN" sz="1500" dirty="0" smtClean="0"/>
          </a:p>
          <a:p>
            <a:r>
              <a:rPr lang="zh-CN" altLang="en-US" dirty="0" smtClean="0"/>
              <a:t>非功能需求</a:t>
            </a:r>
            <a:endParaRPr lang="en-US" altLang="zh-CN" dirty="0" smtClean="0"/>
          </a:p>
          <a:p>
            <a:pPr lvl="1"/>
            <a:r>
              <a:rPr lang="zh-CN" altLang="en-US" dirty="0" smtClean="0"/>
              <a:t>产品约束</a:t>
            </a:r>
            <a:endParaRPr lang="en-US" altLang="zh-CN" dirty="0" smtClean="0"/>
          </a:p>
          <a:p>
            <a:pPr lvl="2"/>
            <a:r>
              <a:rPr lang="zh-CN" altLang="en-US" dirty="0" smtClean="0"/>
              <a:t>与产品及项目相关的约束</a:t>
            </a:r>
            <a:endParaRPr lang="en-US" altLang="zh-CN" dirty="0" smtClean="0"/>
          </a:p>
          <a:p>
            <a:pPr lvl="1"/>
            <a:r>
              <a:rPr lang="zh-CN" altLang="en-US" dirty="0" smtClean="0"/>
              <a:t>质量需求</a:t>
            </a:r>
            <a:endParaRPr lang="en-US" altLang="zh-CN" dirty="0" smtClean="0"/>
          </a:p>
          <a:p>
            <a:pPr lvl="2"/>
            <a:r>
              <a:rPr lang="zh-CN" altLang="en-US" dirty="0" smtClean="0"/>
              <a:t>描述目标产品的质量特征</a:t>
            </a:r>
            <a:endParaRPr lang="en-US" altLang="zh-CN" dirty="0" smtClean="0"/>
          </a:p>
          <a:p>
            <a:pPr lvl="2">
              <a:buNone/>
            </a:pPr>
            <a:r>
              <a:rPr lang="zh-CN" altLang="en-US" sz="2500" dirty="0" smtClean="0">
                <a:solidFill>
                  <a:srgbClr val="0000FF"/>
                </a:solidFill>
                <a:latin typeface="方正精楷简体" pitchFamily="2" charset="-122"/>
                <a:ea typeface="方正精楷简体" pitchFamily="2" charset="-122"/>
              </a:rPr>
              <a:t>例：每交付的</a:t>
            </a:r>
            <a:r>
              <a:rPr lang="en-US" altLang="zh-CN" sz="2500" dirty="0" smtClean="0">
                <a:solidFill>
                  <a:srgbClr val="0000FF"/>
                </a:solidFill>
                <a:latin typeface="方正精楷简体" pitchFamily="2" charset="-122"/>
                <a:ea typeface="方正精楷简体" pitchFamily="2" charset="-122"/>
              </a:rPr>
              <a:t>1</a:t>
            </a:r>
            <a:r>
              <a:rPr lang="zh-CN" altLang="en-US" sz="2500" dirty="0" smtClean="0">
                <a:solidFill>
                  <a:srgbClr val="0000FF"/>
                </a:solidFill>
                <a:latin typeface="方正精楷简体" pitchFamily="2" charset="-122"/>
                <a:ea typeface="方正精楷简体" pitchFamily="2" charset="-122"/>
              </a:rPr>
              <a:t>万行源代码中的缺陷数应小于</a:t>
            </a:r>
            <a:r>
              <a:rPr lang="en-US" altLang="zh-CN" sz="2500" dirty="0" smtClean="0">
                <a:solidFill>
                  <a:srgbClr val="0000FF"/>
                </a:solidFill>
                <a:latin typeface="方正精楷简体" pitchFamily="2" charset="-122"/>
                <a:ea typeface="方正精楷简体" pitchFamily="2" charset="-122"/>
              </a:rPr>
              <a:t>1</a:t>
            </a:r>
            <a:r>
              <a:rPr lang="zh-CN" altLang="en-US" sz="2500" dirty="0" smtClean="0">
                <a:solidFill>
                  <a:srgbClr val="0000FF"/>
                </a:solidFill>
                <a:latin typeface="方正精楷简体" pitchFamily="2" charset="-122"/>
                <a:ea typeface="方正精楷简体" pitchFamily="2" charset="-122"/>
              </a:rPr>
              <a:t>个</a:t>
            </a:r>
            <a:endParaRPr lang="en-US" altLang="zh-CN" sz="2500" dirty="0" smtClean="0">
              <a:solidFill>
                <a:srgbClr val="0000FF"/>
              </a:solidFill>
              <a:latin typeface="方正精楷简体" pitchFamily="2" charset="-122"/>
              <a:ea typeface="方正精楷简体" pitchFamily="2" charset="-122"/>
            </a:endParaRPr>
          </a:p>
          <a:p>
            <a:pPr lvl="2"/>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需求分级方法</a:t>
            </a:r>
            <a:endParaRPr lang="zh-CN" altLang="en-US" dirty="0"/>
          </a:p>
        </p:txBody>
      </p:sp>
      <p:sp>
        <p:nvSpPr>
          <p:cNvPr id="3" name="Content Placeholder 2"/>
          <p:cNvSpPr>
            <a:spLocks noGrp="1"/>
          </p:cNvSpPr>
          <p:nvPr>
            <p:ph idx="1"/>
          </p:nvPr>
        </p:nvSpPr>
        <p:spPr>
          <a:xfrm>
            <a:off x="613964" y="1268762"/>
            <a:ext cx="8667750" cy="2592289"/>
          </a:xfrm>
        </p:spPr>
        <p:txBody>
          <a:bodyPr/>
          <a:lstStyle/>
          <a:p>
            <a:r>
              <a:rPr lang="zh-CN" altLang="en-US" dirty="0" smtClean="0"/>
              <a:t>机定法</a:t>
            </a:r>
            <a:endParaRPr lang="en-US" altLang="zh-CN" dirty="0" smtClean="0"/>
          </a:p>
          <a:p>
            <a:pPr lvl="1"/>
            <a:r>
              <a:rPr lang="zh-CN" altLang="en-US" dirty="0" smtClean="0"/>
              <a:t>基于某算法，自动计算</a:t>
            </a:r>
            <a:endParaRPr lang="en-US" altLang="zh-CN" dirty="0" smtClean="0"/>
          </a:p>
          <a:p>
            <a:r>
              <a:rPr lang="zh-CN" altLang="en-US" dirty="0" smtClean="0"/>
              <a:t>商谈法</a:t>
            </a:r>
            <a:r>
              <a:rPr lang="zh-CN" altLang="en-US" sz="2900" dirty="0" smtClean="0"/>
              <a:t> </a:t>
            </a:r>
            <a:r>
              <a:rPr lang="en-US" altLang="zh-CN" sz="2900" dirty="0" smtClean="0"/>
              <a:t>(</a:t>
            </a:r>
            <a:r>
              <a:rPr lang="zh-CN" altLang="en-US" sz="2900" dirty="0" smtClean="0"/>
              <a:t>人定法</a:t>
            </a:r>
            <a:r>
              <a:rPr lang="en-US" altLang="zh-CN" sz="2900" dirty="0" smtClean="0"/>
              <a:t>)</a:t>
            </a:r>
            <a:endParaRPr lang="en-US" altLang="zh-CN" dirty="0" smtClean="0"/>
          </a:p>
          <a:p>
            <a:pPr lvl="1"/>
            <a:r>
              <a:rPr lang="zh-CN" altLang="en-US" dirty="0" smtClean="0"/>
              <a:t>主观因素极大影响分级结果</a:t>
            </a:r>
            <a:endParaRPr lang="en-US" altLang="zh-CN" dirty="0" smtClean="0"/>
          </a:p>
          <a:p>
            <a:pPr lvl="1"/>
            <a:r>
              <a:rPr lang="zh-CN" altLang="en-US" dirty="0" smtClean="0"/>
              <a:t>通常以会议商讨的方式进行</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50</a:t>
            </a:fld>
            <a:endParaRPr lang="zh-CN" altLang="en-US" dirty="0"/>
          </a:p>
        </p:txBody>
      </p:sp>
      <p:sp>
        <p:nvSpPr>
          <p:cNvPr id="6" name="Content Placeholder 2"/>
          <p:cNvSpPr txBox="1">
            <a:spLocks/>
          </p:cNvSpPr>
          <p:nvPr/>
        </p:nvSpPr>
        <p:spPr bwMode="auto">
          <a:xfrm>
            <a:off x="662526" y="4149082"/>
            <a:ext cx="3666407" cy="1944216"/>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3100" kern="0" dirty="0" smtClean="0">
                <a:latin typeface="+mn-lt"/>
                <a:ea typeface="文鼎CS长美黑" pitchFamily="49" charset="-122"/>
              </a:rPr>
              <a:t>常用</a:t>
            </a:r>
            <a:r>
              <a:rPr lang="zh-CN" altLang="en-US" sz="3100" kern="0" dirty="0" smtClean="0">
                <a:solidFill>
                  <a:srgbClr val="0000FF"/>
                </a:solidFill>
                <a:latin typeface="+mn-lt"/>
                <a:ea typeface="文鼎CS长美黑" pitchFamily="49" charset="-122"/>
              </a:rPr>
              <a:t>商谈法</a:t>
            </a:r>
            <a:endParaRPr lang="en-US" altLang="zh-CN" sz="3100" kern="0" dirty="0" smtClean="0">
              <a:solidFill>
                <a:srgbClr val="0000FF"/>
              </a:solidFill>
              <a:latin typeface="+mn-lt"/>
              <a:ea typeface="文鼎CS长美黑" pitchFamily="49"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500" kern="0" dirty="0" smtClean="0">
                <a:solidFill>
                  <a:srgbClr val="0000FF"/>
                </a:solidFill>
                <a:latin typeface="方正精楷简体" pitchFamily="2" charset="-122"/>
                <a:ea typeface="方正精楷简体" pitchFamily="2" charset="-122"/>
              </a:rPr>
              <a:t>分组</a:t>
            </a:r>
            <a:endParaRPr lang="en-US" altLang="zh-CN" sz="2500" kern="0" dirty="0" smtClean="0">
              <a:solidFill>
                <a:srgbClr val="0000FF"/>
              </a:solidFill>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500" kern="0" dirty="0" smtClean="0">
                <a:solidFill>
                  <a:srgbClr val="0000FF"/>
                </a:solidFill>
                <a:latin typeface="方正精楷简体" pitchFamily="2" charset="-122"/>
                <a:ea typeface="方正精楷简体" pitchFamily="2" charset="-122"/>
              </a:rPr>
              <a:t>投票累计</a:t>
            </a:r>
            <a:endParaRPr lang="en-US" altLang="zh-CN" sz="2500" kern="0" dirty="0" smtClean="0">
              <a:solidFill>
                <a:srgbClr val="0000FF"/>
              </a:solidFill>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500" kern="0" dirty="0" smtClean="0">
                <a:solidFill>
                  <a:srgbClr val="0000FF"/>
                </a:solidFill>
                <a:latin typeface="方正精楷简体" pitchFamily="2" charset="-122"/>
                <a:ea typeface="方正精楷简体" pitchFamily="2" charset="-122"/>
              </a:rPr>
              <a:t>选前</a:t>
            </a:r>
            <a:r>
              <a:rPr lang="en-US" altLang="zh-CN" sz="2500" kern="0" dirty="0" smtClean="0">
                <a:solidFill>
                  <a:srgbClr val="0000FF"/>
                </a:solidFill>
                <a:latin typeface="方正精楷简体" pitchFamily="2" charset="-122"/>
                <a:ea typeface="方正精楷简体" pitchFamily="2" charset="-122"/>
              </a:rPr>
              <a:t>N (Top-N)</a:t>
            </a:r>
            <a:endParaRPr lang="en-US" altLang="zh-CN" sz="2500" kern="0" dirty="0" smtClean="0">
              <a:solidFill>
                <a:srgbClr val="0000FF"/>
              </a:solidFill>
              <a:latin typeface="方正精楷简体" pitchFamily="2" charset="-122"/>
              <a:ea typeface="文鼎CS长美黑" pitchFamily="49" charset="-122"/>
            </a:endParaRPr>
          </a:p>
          <a:p>
            <a:pPr marL="491609" indent="-491609" defTabSz="956645" eaLnBrk="0" hangingPunct="0">
              <a:spcBef>
                <a:spcPct val="20000"/>
              </a:spcBef>
              <a:buClr>
                <a:srgbClr val="C00000"/>
              </a:buClr>
              <a:buSzPct val="100000"/>
              <a:buFont typeface="文鼎CS长美黑" pitchFamily="49" charset="-122"/>
              <a:buChar char="※"/>
              <a:defRPr/>
            </a:pPr>
            <a:endParaRPr lang="zh-CN" altLang="en-US" sz="3100" kern="0" dirty="0">
              <a:latin typeface="+mn-lt"/>
              <a:ea typeface="文鼎CS长美黑" pitchFamily="49" charset="-122"/>
            </a:endParaRPr>
          </a:p>
        </p:txBody>
      </p:sp>
      <p:sp>
        <p:nvSpPr>
          <p:cNvPr id="12290" name="AutoShape 2" descr="data:image/jpeg;base64,/9j/4AAQSkZJRgABAQAAAQABAAD/2wCEAAkGBxQSEhQUDxIQEBAUDxAUFBQPDxAUFRUVFBQWFxQWFRQYHCggGBolGxQVITEhJSkrLi4uFx8zODMsNygtLisBCgoKDg0OGxAQGywkICQsLCwsLCwsLCwsLCwsLCwsLCwsLCwsLCwsLCwsLCwsLCwsLCwsLCwsLCwsLCwsLCwsLP/AABEIAOEA4QMBEQACEQEDEQH/xAAcAAABBQEBAQAAAAAAAAAAAAAAAQIEBQYDBwj/xABCEAABAwIDBAYHBgQEBwAAAAABAAIDBBEFEiEGMUFREyJhcYGRBzJCUqGxwRQjYnKC0ZKisuEVM8LwJDRDU2OD8f/EABsBAQACAwEBAAAAAAAAAAAAAAAEBQECAwYH/8QAMxEAAgICAQMDAgQFAwUAAAAAAAECAwQREgUhMRNBUSJhBjJxgRQjM5GhJEKxFlLR4fD/2gAMAwEAAhEDEQA/APcUAIBEAqAEAIAQAgBAIgFQCIAQCoAQAgBACAEAIBEAqAEAIAQAgBACAEAiAVACAEAIAQAgBAIgFQAgEQCoAQAgBACAEAIAQAgBACAEAIBEAqARAKgBACAEAIAQAgBACAEAIAQAgBACAEAIAQAgBACAEAIAQAgBACAEAiAVACAEAIAQAgBACAEAIAQAgBACAEAIAQAgBACAEAIBEAXTYC6ALoCuxDHKeA2mmjjdyLtfIartVjW2/ki2dq8e2z8kWx9Bi0M/+RLHJbeGuuR3jeFi2iyp6mmjFlFlf54tE9cjkIgFQAgEQCoAQAgBACAEAIAQAgBACAEAiALoAugC6A5zTtaLvcGjm4gLSdkYLcmkbRi5eFs4xYlE42bJGTyDwuUMqmb1GSNnTYvMWVe0u1MVGAH3fK4XbG0i9uZPALay6MO5Mwem25b+nsl5ZkD6TZb3+zx5eXSuv/Fl+ijLNfwXn/TUUv6n+P8A2Spdu/tAAhDoSB1wSC79J5du/Xgrjpvo3d5efg8J+KKMzp/FR/K/9yIRxeQaiWQH87ldOmp9nFHiYZWTGW+b/uY3GJLSF1y7OSSXG5vx1O/erHGsjw4r2PrH4Z6tLKx3GzzE5YLiboqqB8ZId00Y0O8OcA5p5ggrlnONlck/gusxxsrkn8H0OvIHkhUAiAVACAEAIAQAgBACARAKgEugC6ALoAugGySAC50C5W2wqjym9Iyk2+xAkxL3W+Z+i89d+IUnquOyRHGfuzl/jNvWbp+E/RKfxBt/XD+xtLG+Gd6rE2NhdKDma0fHcB52Vy82t0+tF7WjjXS5TUPkwNViLpHZnnMT5DsA4BeSvusulykz0tVUKo6iRKipFlzhF7N5NGbx+YuIkJJNg03JOg9VXGLZKX0yZM6fbGKda8FO6dTdFk7RMNqSJW2/FfusVZdN3G9aPJ/injZ0+fL7aLuWt03r0vM+SRp7pFBi9aLgX1AJ8/8A4u1Fmkz3P4ZqdVc5teTRejHZ2SrqWTuaRSwvDy8jR72+qxvPXU9yjZuWlFxXll5l5WocV5fY94VIUwIBEAIAQAgBACAEAIAQAgC6AyWN7YBjiynAeQbF7vVv2DiqzI6goPjDuUuZ1ZVvhWtv5M9LtVUk36W3YGMt8lBefc35Kt9UyG/JIotupWECZrZW8coyu/YqRV1Ca/Mtkujq1if1rZusLxGOojEkTszT5g8QRwKta7I2R5R8F9TdG2PKJV47XWfk4AAnvP8Ab5rzHXLpSsVSfZFhjrS2Vf2tUHAk77kGsrV2rrMNlZXYi4RuaD1XFpI7joptUpRi4+zOlGvUTZUfaVngWKkR6qqXSFZpKZSYvVANAvqXfIKfi1/Vs64stT2UslSrBRJ0rvY0mEbKzPpH1ji2Jot0TJdDMPaLfhbnr3qywa2p70eR/EWZGdPp7/UiQts69RnDPdjtmf2Bx0aO3XuV7XROzsmed6V0+OZNxUlpDMenZUyNcIY4GtjbG1kd/Vbe2Zx1c7Xep1eHGEeLe38nvMfArogoR8HsmxO1sFS1sLWinlYwARC2Qho16Mjh2b1R5mFZS+T7r5KnLw51fV5Xya9QSCCAEAqAEAIBEAICoxfHmQ9UdeT3Qd35jwUmjEnb38IhZGZCrt5Zm6jaecnqlrBya0H5qyh0+pLvtlbLqFrfwMi2snb6xY8cnNt8Qk+nVvx2NodQtXnuaLBdpI6g5T93L7rjo78p49yrr8SdXfyiyoy4W9vDOe22ImGldlNnPcIwR23J+AKqsufGr9TTqFrrpevc8t6dUPE8nwGyToomVAhyTrqondQNT6NMULaror9SZjtPxsGYHyDgp2FJqevZlp0yfGzj8l3tTKW1Lr8WsI7stvoVU9Ur/wBQ2eopf0lSavtVd6Z12QKiquV2jAbJ2zmHCrkfG64b0LyXD2SdGHvvr4KwwcdWTafwaSscNNGYxyjmo35KhhbqcrxfI8c2u4928LpZiyremT674zXYr6FktTII4GOkeeW4Di5ztzWjmVmuhyekYnbpbZqKmow+no5KZ4bXVEly98Y6jJLWbklO4N5tvx5qyrVdUGvLOtGBlWTVn5Y/5/sYfA4Y4pQ+VgmDWnK14u0P0yuc32gNdDpe3Jb49kFYufgl9Uwr3jS/hvzGqlxB03We4uvuzH4AcO5epqcOP0eD4/lV3wscb98vucpHMIs8AtPArsp8TSi66ifOp6aKLFaURu6puwi4vw5hToWcon0vonVf4yh8/wAy8nWm6SkkpZibOcyKpbbgwyOAHi1t/wBSj+or4Tj+xZ8/VjOP6o+jV5c80KgEQCoBEAqARAVW0eJ9BESPXccrew21PgPopGLT6s9PwRcq704dvJ566a5uTck3JO9ehjFR7I8825PZyklW2xohTTrm5HRROH2kgggkEEEEHUEcQucu60zpHszS7VYoanDoJT6zZ8klveDXC/jofFeU6rVw7fclZknZQn8eTDdMqTiU/EZJMsqJtGBGdKt0jqomi9HLS7EIbewJXnu6Nzfm4KTir+YiZhQ/nJ/B6RtlgbqhofBYzMBGUm2dvu358R4rrnYnrJNeUeihPR5jU1jmEtkDmPboWvBBHeCqN47i9M7cjnQNkqJBHAx0jzwHAcyeA7Su1dDk+MTLlo9MwyCLC4PvXZ55Dd2Xe4j2W39kc+3wVpyrwq/q8mtdU75aiZrajHjWM6NzGtiDg63rG4vbXxVZkdRnb2S0izowo1vbe2UDGPjgmipi1nTZM53Eht+rfgDdaU5rh2l7kuumCsU2vBlC1zdJAWuB1BVipRktxfYuq7OcdjXy5RdZSN3Zx7k7DarrAHc7h2qz6be4WcG+zPJfirp1eRi+vFfVH3+xYTxZw87mxMa89pMscbR5yDyXoW/qS+f/AAfP+mUepKW14i3/AIIuKxGToox6z5WxjsznL+y7Rnxi39i4/DM3Gyz9DU7fYQHYjR08Y0dBTRAcmtkeD5Nv5KLiWccec2epxLNUTmz2AKmKcVDAIZBAIgBABQGG9I8pDoBwyynxu1WfTtLbKvqHdoxwnVnyK3ic5Z0cjKiQ3zLk2dEji6Ra7NtGt2PoPtdHWU97EmJ7Cdwks6x/kaFVdShzWiXTX6lcof8A2zA1IdG9zJWlkjHFrmu3ghealW12ZWyqcXpkeSdFEKByM62Ue5uoHr3oq2afCx1TO0sllYGxtcLFsdwSSOBcQDbkAp+NVxW2WuHRwXKXk2lfiLIh1zrwA3rnlZ1WP+bz8FjGty8GF2qcysc0uYBkBAO91jwJXn8nqMrpJpaRIjVxJWxr46XM0ts15BzgagjSzuxScDqMa242e/uYsqb7ozG3uLl1S8tN2scGN10s3fbxus5Elda35+Cwxl6da+5DBVe13JuzlNV5LcbkDTtW0KuZhz4kTHWh7A/2m28ipGJJqXH5JmLb9WvkrMDoftFVTw7xJOwOH4GnM/8Ala5XFcdy0b59vp0yZIx0Za6YDS1ZKB3dIV2qX+oX6kDKfLpkm/8AtJ9RMG0sg9uaspo/0Rh0h/mLF6iuLdu/hM8N0SC9C2x+0X/wRTIBWUoO5tXTk93St/Yrs4/y5P7Ez8O0fyLLfnsbFmLxz49G72WF8DLjXM1jxf8AiLlGdThhfd9/2L51cMP7+T1VUxUCIAQCoAQAgEQGS9I+Hl9OJGi5hdc/kdo7yOU+BUrDs4z0/ch5lfKO/g8wEytt+5VcTlLMsNmyRxMi12baObpFjZnR6z6L8MMVKZHizp3B4vvyAWZ56nucFV5NnKZZ40OMCx2n2TpawXnbkkAsJoyGvA5E7nDsN1BsqhLybW0wl3l/c8KxvCDDPJHHIJ42Ps2Ru5wsD9beCgScVLSKicoRk4o9C9FWysDo/tMwbNMJS1rHWLYsu52U73HeCd2llJx4xkuROxIQkuR6k5wAueClSfFNlgeWYhjBkn1v1y63ZbcPILx1+7JysZNj27HXOoaRvsG1gabHinptrsYUtDJsGbVTwWs371pf+JjesR36W8VN6e258JHR2uMSil0J7HH5rM19TLGL7ImbLUfTV0TSLtYHyu/S3q/zFqnYMNyIuXPjEpcSNmOH4SuFS/m9idjv6okn0WBv+I5n7o6SokHYRlbfycVe4y3Ix1qXGjf3K1kJqKmeQeyJah3d0rW/OQeSk48V/FaKzqdsodHT92huQGZmd1mNLn25kZbfTyXpa5aizxmNlSqwLYxXdvRw2icGmOSO/ta83xuB+TmraEk1JHofw1LeI4P2PV9ksEikqZa10Q6bN1Cb2aX3zEN3ZrG1+9Uc7p8eG+x1ndPXDfY3K4HALIBUAiAVAIgBANlYHAhwBBBBB3EEagoYa2eQbYbJSUrnSQtdJTE3u0Euj7Hjl+LzVlTkqS1LyVt2O4va8GPfP2qQ5HBRORnWNm2jYej/AGU+2O6af/lY32y8ZXCxy/lFxfnuUXIu49kSKKeT2/B63iFW2CF8jtGRsJsLDQDQD5KtnPjFyZMsmq4OT9jx/F9oJqpxMjjkvoxpswchbie0qmnbOx7fg83ZfbdLcvHwVLn6rk5M4ub8In4RiUkD88LrH2mnVrhycPrvW1d84PaN6sqyuW0em4bjUVVTSPaMkjI352Em7TlNiOYPNWX8RGymUl50ejxMmN62vPueeGMvnYG6kEnwaCXfALz8YudbLRvTLQlQNGxU4o7UX4G/lqpFXhm0Y8pFtSVOR8bvde0+RWlb4z5fDMNb7FDO67nEcXOPxK7ye22WsfCNN6LYwaioed7YY2juc4k/0BW/TUtSZXZ78GRrqN00ghi0c8u15NY1z3fBp81Fxa+dz19yfCarUZP20U2BYh0Mkjh/1KWWLuzlpPwafNW2NNRlyfstnfq1DyKlWvdrb+xOwTGGwfaBlzunpnRC5sG3c0kny87KX0yHrZHd69zTq2FC3E9OL7RX9+xOwWmEjn5hfqBo/UdbfwqzyZtLsfPem1/mg/B39IYjD4KaFrWNpoOtl4yShrneOgPip/TKXKDnL3Pb9KxVGttLSZ6L6Na8y0EYdq6IuiPbkPV/lLVV59Xp3tfJAzqvTua+TVXUMhi3QCoAQCIBUAIBEA2RwAJJAABJJ3AcUXcw+yPL9q6ijlcejpIi65vL1mEnmAwi/j5K2oxZpbm/2Km7Ki3qK/cxjsKZfQHzKk+kiP6rNpsPj4pLxSj7hzrhwGrHHQm3FpsFGysVz+qPlEnHylB8ZeGaP0kVI/w9xYQWvfEAQbggm+nkqDM2q2iRnSTp7e+jyCnmOZzeAAPmq2zsint7LsSGb1yS7nCK2x4qLEDmu3BEj0+xZYdiJifmabBzXMf2sdofI2PguNifF8TpiT9G1T/ubTZjA8tPNUyj7yWGTowfZjykg95sD3WXfGx+GO5S86PTyntpIoi5UNiO6KySjlnkEcDC9500GjQdC5x4Ac1LxqXZ2R0hNQe2Tq1uTQ65bi/O2l1G46k0Yj3ZnWPcZCBq0Nu7s1Av5kDxUpQ+jZY77mi2MruhNUb2c6nAZ+bNYf1X8FJx7lVCUn8HC+p2Sil8kvZURxzyTTkWZC5rRvJMhANhxNm2/UpHRYO2ckvJG6vkxxqucvBgsLpQ6syEXY102jhe7QHAX+CnxrcbXEsrslWYUbF7pGpZsRTGnkmdJURuaXWDHs1vaw6zTxICssRuuf0eWUmV1a2umUpPskccNg6OSN17We3wvpfwurS6rlBs8JiZjjen8v8A5E2k2ZrftEj2wOna91w5jmX3AWIJB4LbD6hCuvjL2Pp2Fn111qMvY3no8w+Wnpcs7Mj3SPeWkgkXsADbjYBV2berrXKJAzb422uSNY1yhkMfdAdEAIBEAqAEAiAzu3tUY6R9tC5zG+F7n4Cyk4i3aiLmN+mzy2CfOLjnZXSltFM46H2Wxg7xNutl3NNnfEatxoZIiSWNqIS2/DMHkgdnVv5rz3W4RWmvc7ublRxfyY+lBL3kAloa25toLnS57bFefsXY52r6dkprrLlHyR4PTFoYOmnjj16zuHIAuPwClQW2T6lyB8uneFwn2Is3o9tbVZqAP96jB0/FH/dWN0v9O39j0tEuUYs88EoJI4heVsT0mT15LjYF9qqQc4XfBzf3Vp0yXGT/AEOd35f3KTH5PWPMn4m6rIvlNtEuiP1Bslh4fSV0zrXLQxhP/j+8PmcvkrqmndEmZsm1bFIp6SFz3PymxDb7t5O4dii4+N621vwdrr/S09Fps3g32iSWKaR0UjYY5G9GQdHue03uPwbu1W2BTLGs5e5W9Rqjl0JPxsytUXQ1Epgkz2c9gkyjrC4uQNbatS69u1yR6LD6alhwqn40bUwyGjY+ISSMcGvLRdzr+12mx+Ss8S1KSkzxnWMOXCdUfYgUEplkZG1kly9t7scLAEEk6aaK1syIcGjymN0+13Ls/KPV4X33ql3vueyS7f4JDQhkeEA5AdUAIAQCoAQCIDKekkf8J/7mfJyl4X9T9iHm/kPKsLd1njuPzVtD4KufgnuK6HI7UpIaXO0HC62i9JtmJd2kh20v3VFAyxMtQ905aN9iMkI7yDe3MleT6td6lnFEm2PGMILy+5a1uz7aXCXAgfaHTQvlPG97Bo7Gg277nio11ajT/Yk5NKjj6MRpxUBQKuMPkuvR9EHV7TvyRyu1/Ll/1qZjx+oscSC5FRVtDXOHJzh5EqM4dyFKtcmetTy9Hhcbb9b7PAy3acuYeV1JzNxxdHo8WOopfYwVCwvke5o6rG3ce9zWj4lUdkG69/BNTLXAZujmc4aXje0n83+wuML5VJuJs47RE2hjDo3FrgSCDb4fVcseTUu5Iqa5DKPDZp8LDKWxe2qe6RhdlzchfuLTryXpceHOlpG1eQse/lNexBw2QRZ+kBDyQ0tAuQW3vru0Kj419dDakaZVUrWnHwWN5Kbp6jQOkga0WN8rWBxbr3uJ8lbtrTkiNjtyshW/GzGNtZVJ79OKjo9c9H2lDCDv+8d4Oe4j4FWtC1BHg+pyUsmTNQ1o5LqQNHRrUB0CAcEAqA6oAQBdAF0AiAEBlvSO61JrxlZ8AT9FLw/6n7EPNf0fueR4VcveQCWhoubaC50ue2x8lZwl9WiumvpL+Cl9p+7gP3UqMfdkVy9kVuM1t+q1cL7NI61R13ZYUVeKjFaV0jbsbJGxjN+XK0iPyIBXio2+pfyfuzpRZ6t6lJfobT0iTNNFIQ036WNpNvxA6+SmZX9Mss7+kzyXNcKreyl+pe5eejmYNr2B257JWcd+XMP6VKx39RNxZNT7shxQiaqa2xyPqNbD2S+5+F1xgnKzRwrTlbr7noO3tQxscbGA3d19L7gLD5rfqUnqMUekqSRWbIU+alqnEHNIcjbj/ttzD4uC5U0cqZ/LN5S00Vkbb5iCQbWHLxUXDwo3J8vY3ss4ldijjEwGRwJcSLALpfg+lrXud8WactsuNicTMVPO7cXPBZfnltfuuR5KVVuiiUmLNXXRiiK6mG871552yb+5b8EkbDA6NlRSMEozXa5h7Q1xb8gF6zCk5UJsoMlcLXorD6MKUuuHzht/UEgt3XIv8V29GG96O66nkceOzY0VA2NoawWa0AAcgNy6paIEpOT2ya1qGB4CAeAgFCAVAdEAIAQAgEugC6A8/wDSjVOcI4IgXPN3kDhfQXPDirHBg2nJfoVubYk1H4M/Q5aemERDQS7pJXby549Wx4NaNB4nip8KFCXOT7kCy5zXCK7FTXYrm0Zr3fVbTt34NYVa8ldTQmSVjSbF8jGX5ZnAX8LqJam4skJb7HomxWwb6afp6t8b3szCJsZcQCdM7iQNbbh2rz1WPwe2TMfD9N8pB6SanLSubp16sDXsDnfRZytcDfO/p6PK6Z3WcLjdfeLeXBV818FRNdvBMwecxzxvbq5rnHQjS7SL6d6ypce5tGbgtlps1pVROdYND36n8jh8yFimxRmmzOHJO6KNBtZKZZBk9URNDbjgONu26g5GWrbHL2XY9VGGkXno9f8AcvjNi5subcNzgLafpKtOnWKcHFHK1a0yiqIxE+Vu+0rwAOQOi5U5FeNzUn7mZQlJ9i2pMCjmYyRwDzrbMB1TxA8lY02xuipnNpx7ELH6IwszNaS0EXygmw52C4dQqlOnjEk4dihZtmf/AMXY7qsOZx0DW6knlZecjiTctaLqWTBLZ6Ns5TujhYw8G695Nz8SV6vHr9OtRPPXT5zci6aF2OZ1AQDgEA4BAOCAVAKgGtm5rZxNVIeCtTYLoBC5AVNRtBG2MuN824M5nv5LtTTK2XFHC+9Ux5MytZtJUG5EgYOTWtsPMXVvHApS7rZTvOuk/OjL4rj5udTJK62rjc33BdXONS1E5quVj5S9zS43sjHDSSSyvfNMGsNyS1jbuaDZg7+N1Wwyp22pPwWU8aNdTa8mFLhawsB2Kfsg9zhE7K4OG8OBHeDcLm1tG6eme90tSJGMe3c9jHjuc0EfNUslp6LqL2kzz30vzAMgYAAS6V5032AF/iVBy5eEV/UH4ijDbN4X00NZJbWCGJw/U+7v5WOUdRcot/BEUOUJP4OFM8tzODTYWu4DQd54KO4SkiI65TR2w6odJKxrPeBNuAB1JXOyvUGzti0SdsdfJpsVxFvCyqqqpNnsN9iTsXiOV0ruBYAORN7/AO+9XWKnRXKx9uxym1JqJYPpMxJOpJJJ5krzk73KTbO6jpFtss//ADGcAWuHjcH5Bej6LY3Fpke9aaZoOjB4XV40RxjKCMG4jYHcw0X81jSM7ZIbGAsmB7WoB4CAUBAOCAVAKAgFsgIZK7HIbntuTRkeKr3lzmkl5Notv2ONRiFvVF+07lElkLekd1U/dmRxSlL29QgOBuL7j2FWOLkOp7IWVjq2PEzr8KqHus90bG31LSXHysFMnn7WkQ4YGn3ZYQ4FTslikLM7onNdq82eW6gvHfY+CqJZlu2mWUcavSZfbVYu2aimYxrulIZZtr367SbEdgJXTGuj6i32NciuXB6PH4JSHlpvx0N9CFcRkmVco6XdExgW5yPZtj581FAeUeT+Alv+lVOQtTZb48t1o849LFaH1QYDcRRNafzOJcfgWqnyZbs/QrMyalbr4Jfoja17KyJ3ttiuObSJGn5/FdMfunE7YmmpROWHURji6N+9r5WuB45XuH0UimHGOiTjVqMOLJtFhgkPRs+7DgblgAIsL/S3itp1xnFxZJilF9iZHshEzUgyHm83+G5c68auHhG7m2LLE2Itv1RdQOsOXocY+50p1skOqm23heSVb+CZtErZgHrv4PIt3N/uSvX9KoddW35ZDuluWkaditTidQgHAIBQEA4BAOQCoBUAqAEBXySAC5IA5ldZSSW2c0m/BxfJyUKzL9ookRo+SO8qHKbl5Z3jFLwRKyLM2xLhqDdjnNNxu1BWE9GdFcJHN0f1x71rHxG4+HkpcL/k4yr+B7Q12o1UlSTOLWiunv0jh2/RRbPJ1j4OsUJXJnTQlVg0Uv8AmxtcRudazh3OGq6QyJ1v6WcpUQmu6MljGHxwn7qQvF7EEDT9Q3+SucPLdr4yXcq8rGVa5R8Fxg21Bp6UxMF5ekeWuO5rXAG9uJvfRQerXOqS17kOWY6a+EV3+THYk7MS5xJcSSSTckneSVQxbb2yBCTb2yw2AruirYwDpJnjd3FpI+LQpdEmposMSTVqXyW21ON5aiVsLRo8guO69tbDib38V3uy+L4wO+RnKDcYeSTsBi7hO6OVxcJm6Enc9lyABwBGbyC5498nNp+5zw8qUrHGT3s9E6NWJcEPEcGjnbleNOw2IPMFazhGxakZT0U0ew7L6zTOb7pcLeJAuoi6fSnvRv6kjS0tEGABosALABTEtdkcyW1qyDoAgHAIBQgHIBUAqAUIAQAgKTE25o3jmx3y0W9i3FmkPzGVo8Tkj0BzN91305KpcSdsvKTE45NL5XcnfQ8VrxZtvZJexYBGlprpsEc0A37u7RbxscfBq4pnJuHuD8wLXNJ1DxZw09kjf3EeKzKe/JhR0JX1ccPrG7uDRv8A7LCTZkzdfij5dPUZ7rfqeK6KKRqU2JaM/UFP6e9WkLOW62VlRPlbfgu3V6OdakvYoLa+WiqMz5DaNrnn8I+qo66WzpVjSfhFvgmHyQu6eSwLAcrR7xFhc+Kkuv0482THSqK3OTO3R31OpJub8TxVTKW2UMptvZ1wtxbUwZd/Txf1C/wuu2P+dEnE36sdHssbleo9QdWoB4CAcAgHgIBwQChAOQCoAQCoBQgAIAQFJO5dX4NF5MY9tiRyJHkqprTZNXg4TuLQS3eAbf74pGST2zWSbXYlYJj0mQFxztu64PCxI0PBJpN7RtFvRpaPEI5fVNne67Q+HNcWtG+x9VM2NuaRwa3t+nNF3DMviW0bnXbACxvvH1j3cvn3LoofJo2ULiSbnUniSuhgEBDxYHozYEkFp0HapWG/5qI2Ut1sraVwNswDm3FwdxA4K9lFTjplKnxkmbqDD48gdEBlIBFgNxVPKPF6LiDTW0UG0MmQsbuBLj5W/dV+c3pJFZ1NvjFFZ0w5qq4soeDLPZKhM0/SexHu7XH9h9FY4VX+5lz07He+bPUqbcrMuiW1APCAcEA8IBwQChAKgFQCoBQgBACAEBRVBsupoZStbZ7uRcT56qHbTvvE7ws9mRyFFa+Tsn8HKOIN0aAB2IB9kYIVfK5z+u5zrAWzEmwtwWyMMjWWQCAcxhO5bRg5GrkkWFHS2N+KlwrUSPOTfYnSbPQzC5b0b/ejsLntG4qZC6USLOiMiZg2FPhYY3uD2hxLHC40O8EcNb89653yUntG9EXFcWQ8f2YFSLXLHDUOHAqLOCmtM6WVRsWpGeg9Hk2brzjJf2WWdbvJXD+EjsiLAhvubvBsIbAwMYLAfHmT2qRGKS0ibCKitIuI2rY2O7UB0CAeEAoQDggHIAQCoBUAqAEAqAEBQztXU0Kavp9fBa6Moq5YLblzlBS8m6k0cT2qJOlx8HaNiYllyNyDWjreC2RhkdZB3hpye5d4U77s5Ss+Cyp6WylKKXY4tk+GBZNSzo2aeK2BLJsEMM5hxWrQUmdmPWribqR3atTY6tQHVqA6BAOCAcEAoQDkAoQAgFQCoAQCoBEBUPauxoQ6uC+5YBWywLUyQ5aVYBFfTkblynSpeDpGxoh1dM4kWaePDTzUdVS3o6OxaOlPhp4qVCpROMptljDSWXXRoS2QLJgkMiWTBKpW696AdKNVgwxAEMDgEMnemGvgsa2ZTJIasOJupDwVobDwUA8FAOCAcEAoKAcEAIBUAqAUIAQAgK5zV2OZzLFgEeWlB7ChkiSU1t4WNAb9lCaAOhWQM6AIBwhQwPEayYHBqyYHsbqOaGTtMzXvWpgZZDAWQySaZnFZMneyAWyaRnYq0cfg2UhwK00bDwUA4IBwQCoBUAqAVACAVACAhlq7HMQtQCZEAjo0BHkp+SAjuagGhiA6OhsNd6yYGZUMBlQD4zYoZJZaCsA5Op+XxTQ0Kyn5/BAdwEAtkAIBUAJoCgrVx+DZSHtK00zbY4FYMjgUAqAUIByAEAqARAR7LqcxCEAWWQIgEIQHN8IP9kAoYBuQEafesmDnZDAZUAWQEyIaDuQyOssAVACAEAtkAWQAgCyAEMigrVxRlSHhy0cWbbHgrBkUIByAVACAEBwXU5gUAiAFkDUAIBEBEl3nvWTAwoYECAEBMj3DuCGRwWAOQCIAQAEAqAEAIZBACARGEdWrizoOCAcgFCAVACA//9k="/>
          <p:cNvSpPr>
            <a:spLocks noChangeAspect="1" noChangeArrowheads="1"/>
          </p:cNvSpPr>
          <p:nvPr/>
        </p:nvSpPr>
        <p:spPr bwMode="auto">
          <a:xfrm>
            <a:off x="168542" y="-144463"/>
            <a:ext cx="330200" cy="304801"/>
          </a:xfrm>
          <a:prstGeom prst="rect">
            <a:avLst/>
          </a:prstGeom>
          <a:noFill/>
        </p:spPr>
        <p:txBody>
          <a:bodyPr vert="horz" wrap="square" lIns="95665" tIns="47832" rIns="95665" bIns="47832" numCol="1" anchor="t" anchorCtr="0" compatLnSpc="1">
            <a:prstTxWarp prst="textNoShape">
              <a:avLst/>
            </a:prstTxWarp>
          </a:bodyPr>
          <a:lstStyle/>
          <a:p>
            <a:endParaRPr lang="zh-CN" altLang="en-US"/>
          </a:p>
        </p:txBody>
      </p:sp>
      <p:sp>
        <p:nvSpPr>
          <p:cNvPr id="12292" name="AutoShape 4" descr="data:image/jpeg;base64,/9j/4AAQSkZJRgABAQAAAQABAAD/2wCEAAkGBxQSEhQUDxIQEBAUDxAUFBQPDxAUFRUVFBQWFxQWFRQYHCggGBolGxQVITEhJSkrLi4uFx8zODMsNygtLisBCgoKDg0OGxAQGywkICQsLCwsLCwsLCwsLCwsLCwsLCwsLCwsLCwsLCwsLCwsLCwsLCwsLCwsLCwsLCwsLCwsLP/AABEIAOEA4QMBEQACEQEDEQH/xAAcAAABBQEBAQAAAAAAAAAAAAAAAQIEBQYDBwj/xABCEAABAwIDBAYHBgQEBwAAAAABAAIDBBEFEiEGMUFREyJhcYGRBzJCUqGxwRQjYnKC0ZKisuEVM8LwJDRDU2OD8f/EABsBAQACAwEBAAAAAAAAAAAAAAAEBQECAwYH/8QAMxEAAgICAQMDAgQFAwUAAAAAAAECAwQREgUhMRNBUSJhBjJxgRQjM5GhJEKxFlLR4fD/2gAMAwEAAhEDEQA/APcUAIBEAqAEAIAQAgBAIgFQCIAQCoAQAgBACAEAIBEAqAEAIAQAgBACAEAiAVACAEAIAQAgBAIgFQAgEQCoAQAgBACAEAIAQAgBACAEAIBEAqARAKgBACAEAIAQAgBACAEAIAQAgBACAEAIAQAgBACAEAIAQAgBACAEAiAVACAEAIAQAgBACAEAIAQAgBACAEAIAQAgBACAEAIBEAXTYC6ALoCuxDHKeA2mmjjdyLtfIartVjW2/ki2dq8e2z8kWx9Bi0M/+RLHJbeGuuR3jeFi2iyp6mmjFlFlf54tE9cjkIgFQAgEQCoAQAgBACAEAIAQAgBACAEAiALoAugC6A5zTtaLvcGjm4gLSdkYLcmkbRi5eFs4xYlE42bJGTyDwuUMqmb1GSNnTYvMWVe0u1MVGAH3fK4XbG0i9uZPALay6MO5Mwem25b+nsl5ZkD6TZb3+zx5eXSuv/Fl+ijLNfwXn/TUUv6n+P8A2Spdu/tAAhDoSB1wSC79J5du/Xgrjpvo3d5efg8J+KKMzp/FR/K/9yIRxeQaiWQH87ldOmp9nFHiYZWTGW+b/uY3GJLSF1y7OSSXG5vx1O/erHGsjw4r2PrH4Z6tLKx3GzzE5YLiboqqB8ZId00Y0O8OcA5p5ggrlnONlck/gusxxsrkn8H0OvIHkhUAiAVACAEAIAQAgBACARAKgEugC6ALoAugGySAC50C5W2wqjym9Iyk2+xAkxL3W+Z+i89d+IUnquOyRHGfuzl/jNvWbp+E/RKfxBt/XD+xtLG+Gd6rE2NhdKDma0fHcB52Vy82t0+tF7WjjXS5TUPkwNViLpHZnnMT5DsA4BeSvusulykz0tVUKo6iRKipFlzhF7N5NGbx+YuIkJJNg03JOg9VXGLZKX0yZM6fbGKda8FO6dTdFk7RMNqSJW2/FfusVZdN3G9aPJ/injZ0+fL7aLuWt03r0vM+SRp7pFBi9aLgX1AJ8/8A4u1Fmkz3P4ZqdVc5teTRejHZ2SrqWTuaRSwvDy8jR72+qxvPXU9yjZuWlFxXll5l5WocV5fY94VIUwIBEAIAQAgBACAEAIAQAgC6AyWN7YBjiynAeQbF7vVv2DiqzI6goPjDuUuZ1ZVvhWtv5M9LtVUk36W3YGMt8lBefc35Kt9UyG/JIotupWECZrZW8coyu/YqRV1Ca/Mtkujq1if1rZusLxGOojEkTszT5g8QRwKta7I2R5R8F9TdG2PKJV47XWfk4AAnvP8Ab5rzHXLpSsVSfZFhjrS2Vf2tUHAk77kGsrV2rrMNlZXYi4RuaD1XFpI7joptUpRi4+zOlGvUTZUfaVngWKkR6qqXSFZpKZSYvVANAvqXfIKfi1/Vs64stT2UslSrBRJ0rvY0mEbKzPpH1ji2Jot0TJdDMPaLfhbnr3qywa2p70eR/EWZGdPp7/UiQts69RnDPdjtmf2Bx0aO3XuV7XROzsmed6V0+OZNxUlpDMenZUyNcIY4GtjbG1kd/Vbe2Zx1c7Xep1eHGEeLe38nvMfArogoR8HsmxO1sFS1sLWinlYwARC2Qho16Mjh2b1R5mFZS+T7r5KnLw51fV5Xya9QSCCAEAqAEAIBEAICoxfHmQ9UdeT3Qd35jwUmjEnb38IhZGZCrt5Zm6jaecnqlrBya0H5qyh0+pLvtlbLqFrfwMi2snb6xY8cnNt8Qk+nVvx2NodQtXnuaLBdpI6g5T93L7rjo78p49yrr8SdXfyiyoy4W9vDOe22ImGldlNnPcIwR23J+AKqsufGr9TTqFrrpevc8t6dUPE8nwGyToomVAhyTrqondQNT6NMULaror9SZjtPxsGYHyDgp2FJqevZlp0yfGzj8l3tTKW1Lr8WsI7stvoVU9Ur/wBQ2eopf0lSavtVd6Z12QKiquV2jAbJ2zmHCrkfG64b0LyXD2SdGHvvr4KwwcdWTafwaSscNNGYxyjmo35KhhbqcrxfI8c2u4928LpZiyremT674zXYr6FktTII4GOkeeW4Di5ztzWjmVmuhyekYnbpbZqKmow+no5KZ4bXVEly98Y6jJLWbklO4N5tvx5qyrVdUGvLOtGBlWTVn5Y/5/sYfA4Y4pQ+VgmDWnK14u0P0yuc32gNdDpe3Jb49kFYufgl9Uwr3jS/hvzGqlxB03We4uvuzH4AcO5epqcOP0eD4/lV3wscb98vucpHMIs8AtPArsp8TSi66ifOp6aKLFaURu6puwi4vw5hToWcon0vonVf4yh8/wAy8nWm6SkkpZibOcyKpbbgwyOAHi1t/wBSj+or4Tj+xZ8/VjOP6o+jV5c80KgEQCoBEAqARAVW0eJ9BESPXccrew21PgPopGLT6s9PwRcq704dvJ566a5uTck3JO9ehjFR7I8825PZyklW2xohTTrm5HRROH2kgggkEEEEHUEcQucu60zpHszS7VYoanDoJT6zZ8klveDXC/jofFeU6rVw7fclZknZQn8eTDdMqTiU/EZJMsqJtGBGdKt0jqomi9HLS7EIbewJXnu6Nzfm4KTir+YiZhQ/nJ/B6RtlgbqhofBYzMBGUm2dvu358R4rrnYnrJNeUeihPR5jU1jmEtkDmPboWvBBHeCqN47i9M7cjnQNkqJBHAx0jzwHAcyeA7Su1dDk+MTLlo9MwyCLC4PvXZ55Dd2Xe4j2W39kc+3wVpyrwq/q8mtdU75aiZrajHjWM6NzGtiDg63rG4vbXxVZkdRnb2S0izowo1vbe2UDGPjgmipi1nTZM53Eht+rfgDdaU5rh2l7kuumCsU2vBlC1zdJAWuB1BVipRktxfYuq7OcdjXy5RdZSN3Zx7k7DarrAHc7h2qz6be4WcG+zPJfirp1eRi+vFfVH3+xYTxZw87mxMa89pMscbR5yDyXoW/qS+f/AAfP+mUepKW14i3/AIIuKxGToox6z5WxjsznL+y7Rnxi39i4/DM3Gyz9DU7fYQHYjR08Y0dBTRAcmtkeD5Nv5KLiWccec2epxLNUTmz2AKmKcVDAIZBAIgBABQGG9I8pDoBwyynxu1WfTtLbKvqHdoxwnVnyK3ic5Z0cjKiQ3zLk2dEji6Ra7NtGt2PoPtdHWU97EmJ7Cdwks6x/kaFVdShzWiXTX6lcof8A2zA1IdG9zJWlkjHFrmu3ghealW12ZWyqcXpkeSdFEKByM62Ue5uoHr3oq2afCx1TO0sllYGxtcLFsdwSSOBcQDbkAp+NVxW2WuHRwXKXk2lfiLIh1zrwA3rnlZ1WP+bz8FjGty8GF2qcysc0uYBkBAO91jwJXn8nqMrpJpaRIjVxJWxr46XM0ts15BzgagjSzuxScDqMa242e/uYsqb7ozG3uLl1S8tN2scGN10s3fbxus5Elda35+Cwxl6da+5DBVe13JuzlNV5LcbkDTtW0KuZhz4kTHWh7A/2m28ipGJJqXH5JmLb9WvkrMDoftFVTw7xJOwOH4GnM/8Ala5XFcdy0b59vp0yZIx0Za6YDS1ZKB3dIV2qX+oX6kDKfLpkm/8AtJ9RMG0sg9uaspo/0Rh0h/mLF6iuLdu/hM8N0SC9C2x+0X/wRTIBWUoO5tXTk93St/Yrs4/y5P7Ez8O0fyLLfnsbFmLxz49G72WF8DLjXM1jxf8AiLlGdThhfd9/2L51cMP7+T1VUxUCIAQCoAQAgEQGS9I+Hl9OJGi5hdc/kdo7yOU+BUrDs4z0/ch5lfKO/g8wEytt+5VcTlLMsNmyRxMi12baObpFjZnR6z6L8MMVKZHizp3B4vvyAWZ56nucFV5NnKZZ40OMCx2n2TpawXnbkkAsJoyGvA5E7nDsN1BsqhLybW0wl3l/c8KxvCDDPJHHIJ42Ps2Ru5wsD9beCgScVLSKicoRk4o9C9FWysDo/tMwbNMJS1rHWLYsu52U73HeCd2llJx4xkuROxIQkuR6k5wAueClSfFNlgeWYhjBkn1v1y63ZbcPILx1+7JysZNj27HXOoaRvsG1gabHinptrsYUtDJsGbVTwWs371pf+JjesR36W8VN6e258JHR2uMSil0J7HH5rM19TLGL7ImbLUfTV0TSLtYHyu/S3q/zFqnYMNyIuXPjEpcSNmOH4SuFS/m9idjv6okn0WBv+I5n7o6SokHYRlbfycVe4y3Ix1qXGjf3K1kJqKmeQeyJah3d0rW/OQeSk48V/FaKzqdsodHT92huQGZmd1mNLn25kZbfTyXpa5aizxmNlSqwLYxXdvRw2icGmOSO/ta83xuB+TmraEk1JHofw1LeI4P2PV9ksEikqZa10Q6bN1Cb2aX3zEN3ZrG1+9Uc7p8eG+x1ndPXDfY3K4HALIBUAiAVAIgBANlYHAhwBBBBB3EEagoYa2eQbYbJSUrnSQtdJTE3u0Euj7Hjl+LzVlTkqS1LyVt2O4va8GPfP2qQ5HBRORnWNm2jYej/AGU+2O6af/lY32y8ZXCxy/lFxfnuUXIu49kSKKeT2/B63iFW2CF8jtGRsJsLDQDQD5KtnPjFyZMsmq4OT9jx/F9oJqpxMjjkvoxpswchbie0qmnbOx7fg83ZfbdLcvHwVLn6rk5M4ub8In4RiUkD88LrH2mnVrhycPrvW1d84PaN6sqyuW0em4bjUVVTSPaMkjI352Em7TlNiOYPNWX8RGymUl50ejxMmN62vPueeGMvnYG6kEnwaCXfALz8YudbLRvTLQlQNGxU4o7UX4G/lqpFXhm0Y8pFtSVOR8bvde0+RWlb4z5fDMNb7FDO67nEcXOPxK7ye22WsfCNN6LYwaioed7YY2juc4k/0BW/TUtSZXZ78GRrqN00ghi0c8u15NY1z3fBp81Fxa+dz19yfCarUZP20U2BYh0Mkjh/1KWWLuzlpPwafNW2NNRlyfstnfq1DyKlWvdrb+xOwTGGwfaBlzunpnRC5sG3c0kny87KX0yHrZHd69zTq2FC3E9OL7RX9+xOwWmEjn5hfqBo/UdbfwqzyZtLsfPem1/mg/B39IYjD4KaFrWNpoOtl4yShrneOgPip/TKXKDnL3Pb9KxVGttLSZ6L6Na8y0EYdq6IuiPbkPV/lLVV59Xp3tfJAzqvTua+TVXUMhi3QCoAQCIBUAIBEA2RwAJJAABJJ3AcUXcw+yPL9q6ijlcejpIi65vL1mEnmAwi/j5K2oxZpbm/2Km7Ki3qK/cxjsKZfQHzKk+kiP6rNpsPj4pLxSj7hzrhwGrHHQm3FpsFGysVz+qPlEnHylB8ZeGaP0kVI/w9xYQWvfEAQbggm+nkqDM2q2iRnSTp7e+jyCnmOZzeAAPmq2zsint7LsSGb1yS7nCK2x4qLEDmu3BEj0+xZYdiJifmabBzXMf2sdofI2PguNifF8TpiT9G1T/ubTZjA8tPNUyj7yWGTowfZjykg95sD3WXfGx+GO5S86PTyntpIoi5UNiO6KySjlnkEcDC9500GjQdC5x4Ac1LxqXZ2R0hNQe2Tq1uTQ65bi/O2l1G46k0Yj3ZnWPcZCBq0Nu7s1Av5kDxUpQ+jZY77mi2MruhNUb2c6nAZ+bNYf1X8FJx7lVCUn8HC+p2Sil8kvZURxzyTTkWZC5rRvJMhANhxNm2/UpHRYO2ckvJG6vkxxqucvBgsLpQ6syEXY102jhe7QHAX+CnxrcbXEsrslWYUbF7pGpZsRTGnkmdJURuaXWDHs1vaw6zTxICssRuuf0eWUmV1a2umUpPskccNg6OSN17We3wvpfwurS6rlBs8JiZjjen8v8A5E2k2ZrftEj2wOna91w5jmX3AWIJB4LbD6hCuvjL2Pp2Fn111qMvY3no8w+Wnpcs7Mj3SPeWkgkXsADbjYBV2berrXKJAzb422uSNY1yhkMfdAdEAIBEAqAEAiAzu3tUY6R9tC5zG+F7n4Cyk4i3aiLmN+mzy2CfOLjnZXSltFM46H2Wxg7xNutl3NNnfEatxoZIiSWNqIS2/DMHkgdnVv5rz3W4RWmvc7ublRxfyY+lBL3kAloa25toLnS57bFefsXY52r6dkprrLlHyR4PTFoYOmnjj16zuHIAuPwClQW2T6lyB8uneFwn2Is3o9tbVZqAP96jB0/FH/dWN0v9O39j0tEuUYs88EoJI4heVsT0mT15LjYF9qqQc4XfBzf3Vp0yXGT/AEOd35f3KTH5PWPMn4m6rIvlNtEuiP1Bslh4fSV0zrXLQxhP/j+8PmcvkrqmndEmZsm1bFIp6SFz3PymxDb7t5O4dii4+N621vwdrr/S09Fps3g32iSWKaR0UjYY5G9GQdHue03uPwbu1W2BTLGs5e5W9Rqjl0JPxsytUXQ1Epgkz2c9gkyjrC4uQNbatS69u1yR6LD6alhwqn40bUwyGjY+ISSMcGvLRdzr+12mx+Ss8S1KSkzxnWMOXCdUfYgUEplkZG1kly9t7scLAEEk6aaK1syIcGjymN0+13Ls/KPV4X33ql3vueyS7f4JDQhkeEA5AdUAIAQCoAQCIDKekkf8J/7mfJyl4X9T9iHm/kPKsLd1njuPzVtD4KufgnuK6HI7UpIaXO0HC62i9JtmJd2kh20v3VFAyxMtQ905aN9iMkI7yDe3MleT6td6lnFEm2PGMILy+5a1uz7aXCXAgfaHTQvlPG97Bo7Gg277nio11ajT/Yk5NKjj6MRpxUBQKuMPkuvR9EHV7TvyRyu1/Ll/1qZjx+oscSC5FRVtDXOHJzh5EqM4dyFKtcmetTy9Hhcbb9b7PAy3acuYeV1JzNxxdHo8WOopfYwVCwvke5o6rG3ce9zWj4lUdkG69/BNTLXAZujmc4aXje0n83+wuML5VJuJs47RE2hjDo3FrgSCDb4fVcseTUu5Iqa5DKPDZp8LDKWxe2qe6RhdlzchfuLTryXpceHOlpG1eQse/lNexBw2QRZ+kBDyQ0tAuQW3vru0Kj419dDakaZVUrWnHwWN5Kbp6jQOkga0WN8rWBxbr3uJ8lbtrTkiNjtyshW/GzGNtZVJ79OKjo9c9H2lDCDv+8d4Oe4j4FWtC1BHg+pyUsmTNQ1o5LqQNHRrUB0CAcEAqA6oAQBdAF0AiAEBlvSO61JrxlZ8AT9FLw/6n7EPNf0fueR4VcveQCWhoubaC50ue2x8lZwl9WiumvpL+Cl9p+7gP3UqMfdkVy9kVuM1t+q1cL7NI61R13ZYUVeKjFaV0jbsbJGxjN+XK0iPyIBXio2+pfyfuzpRZ6t6lJfobT0iTNNFIQ036WNpNvxA6+SmZX9Mss7+kzyXNcKreyl+pe5eejmYNr2B257JWcd+XMP6VKx39RNxZNT7shxQiaqa2xyPqNbD2S+5+F1xgnKzRwrTlbr7noO3tQxscbGA3d19L7gLD5rfqUnqMUekqSRWbIU+alqnEHNIcjbj/ttzD4uC5U0cqZ/LN5S00Vkbb5iCQbWHLxUXDwo3J8vY3ss4ldijjEwGRwJcSLALpfg+lrXud8WactsuNicTMVPO7cXPBZfnltfuuR5KVVuiiUmLNXXRiiK6mG871552yb+5b8EkbDA6NlRSMEozXa5h7Q1xb8gF6zCk5UJsoMlcLXorD6MKUuuHzht/UEgt3XIv8V29GG96O66nkceOzY0VA2NoawWa0AAcgNy6paIEpOT2ya1qGB4CAeAgFCAVAdEAIAQAgEugC6A8/wDSjVOcI4IgXPN3kDhfQXPDirHBg2nJfoVubYk1H4M/Q5aemERDQS7pJXby549Wx4NaNB4nip8KFCXOT7kCy5zXCK7FTXYrm0Zr3fVbTt34NYVa8ldTQmSVjSbF8jGX5ZnAX8LqJam4skJb7HomxWwb6afp6t8b3szCJsZcQCdM7iQNbbh2rz1WPwe2TMfD9N8pB6SanLSubp16sDXsDnfRZytcDfO/p6PK6Z3WcLjdfeLeXBV818FRNdvBMwecxzxvbq5rnHQjS7SL6d6ypce5tGbgtlps1pVROdYND36n8jh8yFimxRmmzOHJO6KNBtZKZZBk9URNDbjgONu26g5GWrbHL2XY9VGGkXno9f8AcvjNi5subcNzgLafpKtOnWKcHFHK1a0yiqIxE+Vu+0rwAOQOi5U5FeNzUn7mZQlJ9i2pMCjmYyRwDzrbMB1TxA8lY02xuipnNpx7ELH6IwszNaS0EXygmw52C4dQqlOnjEk4dihZtmf/AMXY7qsOZx0DW6knlZecjiTctaLqWTBLZ6Ns5TujhYw8G695Nz8SV6vHr9OtRPPXT5zci6aF2OZ1AQDgEA4BAOCAVAKgGtm5rZxNVIeCtTYLoBC5AVNRtBG2MuN824M5nv5LtTTK2XFHC+9Ux5MytZtJUG5EgYOTWtsPMXVvHApS7rZTvOuk/OjL4rj5udTJK62rjc33BdXONS1E5quVj5S9zS43sjHDSSSyvfNMGsNyS1jbuaDZg7+N1Wwyp22pPwWU8aNdTa8mFLhawsB2Kfsg9zhE7K4OG8OBHeDcLm1tG6eme90tSJGMe3c9jHjuc0EfNUslp6LqL2kzz30vzAMgYAAS6V5032AF/iVBy5eEV/UH4ijDbN4X00NZJbWCGJw/U+7v5WOUdRcot/BEUOUJP4OFM8tzODTYWu4DQd54KO4SkiI65TR2w6odJKxrPeBNuAB1JXOyvUGzti0SdsdfJpsVxFvCyqqqpNnsN9iTsXiOV0ruBYAORN7/AO+9XWKnRXKx9uxym1JqJYPpMxJOpJJJ5krzk73KTbO6jpFtss//ADGcAWuHjcH5Bej6LY3Fpke9aaZoOjB4XV40RxjKCMG4jYHcw0X81jSM7ZIbGAsmB7WoB4CAUBAOCAVAKAgFsgIZK7HIbntuTRkeKr3lzmkl5Notv2ONRiFvVF+07lElkLekd1U/dmRxSlL29QgOBuL7j2FWOLkOp7IWVjq2PEzr8KqHus90bG31LSXHysFMnn7WkQ4YGn3ZYQ4FTslikLM7onNdq82eW6gvHfY+CqJZlu2mWUcavSZfbVYu2aimYxrulIZZtr367SbEdgJXTGuj6i32NciuXB6PH4JSHlpvx0N9CFcRkmVco6XdExgW5yPZtj581FAeUeT+Alv+lVOQtTZb48t1o849LFaH1QYDcRRNafzOJcfgWqnyZbs/QrMyalbr4Jfoja17KyJ3ttiuObSJGn5/FdMfunE7YmmpROWHURji6N+9r5WuB45XuH0UimHGOiTjVqMOLJtFhgkPRs+7DgblgAIsL/S3itp1xnFxZJilF9iZHshEzUgyHm83+G5c68auHhG7m2LLE2Itv1RdQOsOXocY+50p1skOqm23heSVb+CZtErZgHrv4PIt3N/uSvX9KoddW35ZDuluWkaditTidQgHAIBQEA4BAOQCoBUAqAEBXySAC5IA5ldZSSW2c0m/BxfJyUKzL9ookRo+SO8qHKbl5Z3jFLwRKyLM2xLhqDdjnNNxu1BWE9GdFcJHN0f1x71rHxG4+HkpcL/k4yr+B7Q12o1UlSTOLWiunv0jh2/RRbPJ1j4OsUJXJnTQlVg0Uv8AmxtcRudazh3OGq6QyJ1v6WcpUQmu6MljGHxwn7qQvF7EEDT9Q3+SucPLdr4yXcq8rGVa5R8Fxg21Bp6UxMF5ekeWuO5rXAG9uJvfRQerXOqS17kOWY6a+EV3+THYk7MS5xJcSSSTckneSVQxbb2yBCTb2yw2AruirYwDpJnjd3FpI+LQpdEmposMSTVqXyW21ON5aiVsLRo8guO69tbDib38V3uy+L4wO+RnKDcYeSTsBi7hO6OVxcJm6Enc9lyABwBGbyC5498nNp+5zw8qUrHGT3s9E6NWJcEPEcGjnbleNOw2IPMFazhGxakZT0U0ew7L6zTOb7pcLeJAuoi6fSnvRv6kjS0tEGABosALABTEtdkcyW1qyDoAgHAIBQgHIBUAqAUIAQAgKTE25o3jmx3y0W9i3FmkPzGVo8Tkj0BzN91305KpcSdsvKTE45NL5XcnfQ8VrxZtvZJexYBGlprpsEc0A37u7RbxscfBq4pnJuHuD8wLXNJ1DxZw09kjf3EeKzKe/JhR0JX1ccPrG7uDRv8A7LCTZkzdfij5dPUZ7rfqeK6KKRqU2JaM/UFP6e9WkLOW62VlRPlbfgu3V6OdakvYoLa+WiqMz5DaNrnn8I+qo66WzpVjSfhFvgmHyQu6eSwLAcrR7xFhc+Kkuv0482THSqK3OTO3R31OpJub8TxVTKW2UMptvZ1wtxbUwZd/Txf1C/wuu2P+dEnE36sdHssbleo9QdWoB4CAcAgHgIBwQChAOQCoAQCoBQgAIAQFJO5dX4NF5MY9tiRyJHkqprTZNXg4TuLQS3eAbf74pGST2zWSbXYlYJj0mQFxztu64PCxI0PBJpN7RtFvRpaPEI5fVNne67Q+HNcWtG+x9VM2NuaRwa3t+nNF3DMviW0bnXbACxvvH1j3cvn3LoofJo2ULiSbnUniSuhgEBDxYHozYEkFp0HapWG/5qI2Ut1sraVwNswDm3FwdxA4K9lFTjplKnxkmbqDD48gdEBlIBFgNxVPKPF6LiDTW0UG0MmQsbuBLj5W/dV+c3pJFZ1NvjFFZ0w5qq4soeDLPZKhM0/SexHu7XH9h9FY4VX+5lz07He+bPUqbcrMuiW1APCAcEA8IBwQChAKgFQCoBQgBACAEBRVBsupoZStbZ7uRcT56qHbTvvE7ws9mRyFFa+Tsn8HKOIN0aAB2IB9kYIVfK5z+u5zrAWzEmwtwWyMMjWWQCAcxhO5bRg5GrkkWFHS2N+KlwrUSPOTfYnSbPQzC5b0b/ejsLntG4qZC6USLOiMiZg2FPhYY3uD2hxLHC40O8EcNb89653yUntG9EXFcWQ8f2YFSLXLHDUOHAqLOCmtM6WVRsWpGeg9Hk2brzjJf2WWdbvJXD+EjsiLAhvubvBsIbAwMYLAfHmT2qRGKS0ibCKitIuI2rY2O7UB0CAeEAoQDggHIAQCoBUAqAEAqAEBQztXU0Kavp9fBa6Moq5YLblzlBS8m6k0cT2qJOlx8HaNiYllyNyDWjreC2RhkdZB3hpye5d4U77s5Ss+Cyp6WylKKXY4tk+GBZNSzo2aeK2BLJsEMM5hxWrQUmdmPWribqR3atTY6tQHVqA6BAOCAcEAoQDkAoQAgFQCoAQCoBEBUPauxoQ6uC+5YBWywLUyQ5aVYBFfTkblynSpeDpGxoh1dM4kWaePDTzUdVS3o6OxaOlPhp4qVCpROMptljDSWXXRoS2QLJgkMiWTBKpW696AdKNVgwxAEMDgEMnemGvgsa2ZTJIasOJupDwVobDwUA8FAOCAcEAoKAcEAIBUAqAUIAQAgK5zV2OZzLFgEeWlB7ChkiSU1t4WNAb9lCaAOhWQM6AIBwhQwPEayYHBqyYHsbqOaGTtMzXvWpgZZDAWQySaZnFZMneyAWyaRnYq0cfg2UhwK00bDwUA4IBwQCoBUAqAVACAVACAhlq7HMQtQCZEAjo0BHkp+SAjuagGhiA6OhsNd6yYGZUMBlQD4zYoZJZaCsA5Op+XxTQ0Kyn5/BAdwEAtkAIBUAJoCgrVx+DZSHtK00zbY4FYMjgUAqAUIByAEAqARAR7LqcxCEAWWQIgEIQHN8IP9kAoYBuQEafesmDnZDAZUAWQEyIaDuQyOssAVACAEAtkAWQAgCyAEMigrVxRlSHhy0cWbbHgrBkUIByAVACAEBwXU5gUAiAFkDUAIBEBEl3nvWTAwoYECAEBMj3DuCGRwWAOQCIAQAEAqAEAIZBACARGEdWrizoOCAcgFCAVACA//9k="/>
          <p:cNvSpPr>
            <a:spLocks noChangeAspect="1" noChangeArrowheads="1"/>
          </p:cNvSpPr>
          <p:nvPr/>
        </p:nvSpPr>
        <p:spPr bwMode="auto">
          <a:xfrm>
            <a:off x="168542" y="-144463"/>
            <a:ext cx="330200" cy="304801"/>
          </a:xfrm>
          <a:prstGeom prst="rect">
            <a:avLst/>
          </a:prstGeom>
          <a:noFill/>
        </p:spPr>
        <p:txBody>
          <a:bodyPr vert="horz" wrap="square" lIns="95665" tIns="47832" rIns="95665" bIns="47832" numCol="1" anchor="t" anchorCtr="0" compatLnSpc="1">
            <a:prstTxWarp prst="textNoShape">
              <a:avLst/>
            </a:prstTxWarp>
          </a:bodyPr>
          <a:lstStyle/>
          <a:p>
            <a:endParaRPr lang="zh-CN" altLang="en-US"/>
          </a:p>
        </p:txBody>
      </p:sp>
      <p:sp>
        <p:nvSpPr>
          <p:cNvPr id="12294" name="AutoShape 6" descr="data:image/jpeg;base64,/9j/4AAQSkZJRgABAQAAAQABAAD/2wCEAAkGBxQSEhQUDxIQEBAUDxAUFBQPDxAUFRUVFBQWFxQWFRQYHCggGBolGxQVITEhJSkrLi4uFx8zODMsNygtLisBCgoKDg0OGxAQGywkICQsLCwsLCwsLCwsLCwsLCwsLCwsLCwsLCwsLCwsLCwsLCwsLCwsLCwsLCwsLCwsLCwsLP/AABEIAOEA4QMBEQACEQEDEQH/xAAcAAABBQEBAQAAAAAAAAAAAAAAAQIEBQYDBwj/xABCEAABAwIDBAYHBgQEBwAAAAABAAIDBBEFEiEGMUFREyJhcYGRBzJCUqGxwRQjYnKC0ZKisuEVM8LwJDRDU2OD8f/EABsBAQACAwEBAAAAAAAAAAAAAAAEBQECAwYH/8QAMxEAAgICAQMDAgQFAwUAAAAAAAECAwQREgUhMRNBUSJhBjJxgRQjM5GhJEKxFlLR4fD/2gAMAwEAAhEDEQA/APcUAIBEAqAEAIAQAgBAIgFQCIAQCoAQAgBACAEAIBEAqAEAIAQAgBACAEAiAVACAEAIAQAgBAIgFQAgEQCoAQAgBACAEAIAQAgBACAEAIBEAqARAKgBACAEAIAQAgBACAEAIAQAgBACAEAIAQAgBACAEAIAQAgBACAEAiAVACAEAIAQAgBACAEAIAQAgBACAEAIAQAgBACAEAIBEAXTYC6ALoCuxDHKeA2mmjjdyLtfIartVjW2/ki2dq8e2z8kWx9Bi0M/+RLHJbeGuuR3jeFi2iyp6mmjFlFlf54tE9cjkIgFQAgEQCoAQAgBACAEAIAQAgBACAEAiALoAugC6A5zTtaLvcGjm4gLSdkYLcmkbRi5eFs4xYlE42bJGTyDwuUMqmb1GSNnTYvMWVe0u1MVGAH3fK4XbG0i9uZPALay6MO5Mwem25b+nsl5ZkD6TZb3+zx5eXSuv/Fl+ijLNfwXn/TUUv6n+P8A2Spdu/tAAhDoSB1wSC79J5du/Xgrjpvo3d5efg8J+KKMzp/FR/K/9yIRxeQaiWQH87ldOmp9nFHiYZWTGW+b/uY3GJLSF1y7OSSXG5vx1O/erHGsjw4r2PrH4Z6tLKx3GzzE5YLiboqqB8ZId00Y0O8OcA5p5ggrlnONlck/gusxxsrkn8H0OvIHkhUAiAVACAEAIAQAgBACARAKgEugC6ALoAugGySAC50C5W2wqjym9Iyk2+xAkxL3W+Z+i89d+IUnquOyRHGfuzl/jNvWbp+E/RKfxBt/XD+xtLG+Gd6rE2NhdKDma0fHcB52Vy82t0+tF7WjjXS5TUPkwNViLpHZnnMT5DsA4BeSvusulykz0tVUKo6iRKipFlzhF7N5NGbx+YuIkJJNg03JOg9VXGLZKX0yZM6fbGKda8FO6dTdFk7RMNqSJW2/FfusVZdN3G9aPJ/injZ0+fL7aLuWt03r0vM+SRp7pFBi9aLgX1AJ8/8A4u1Fmkz3P4ZqdVc5teTRejHZ2SrqWTuaRSwvDy8jR72+qxvPXU9yjZuWlFxXll5l5WocV5fY94VIUwIBEAIAQAgBACAEAIAQAgC6AyWN7YBjiynAeQbF7vVv2DiqzI6goPjDuUuZ1ZVvhWtv5M9LtVUk36W3YGMt8lBefc35Kt9UyG/JIotupWECZrZW8coyu/YqRV1Ca/Mtkujq1if1rZusLxGOojEkTszT5g8QRwKta7I2R5R8F9TdG2PKJV47XWfk4AAnvP8Ab5rzHXLpSsVSfZFhjrS2Vf2tUHAk77kGsrV2rrMNlZXYi4RuaD1XFpI7joptUpRi4+zOlGvUTZUfaVngWKkR6qqXSFZpKZSYvVANAvqXfIKfi1/Vs64stT2UslSrBRJ0rvY0mEbKzPpH1ji2Jot0TJdDMPaLfhbnr3qywa2p70eR/EWZGdPp7/UiQts69RnDPdjtmf2Bx0aO3XuV7XROzsmed6V0+OZNxUlpDMenZUyNcIY4GtjbG1kd/Vbe2Zx1c7Xep1eHGEeLe38nvMfArogoR8HsmxO1sFS1sLWinlYwARC2Qho16Mjh2b1R5mFZS+T7r5KnLw51fV5Xya9QSCCAEAqAEAIBEAICoxfHmQ9UdeT3Qd35jwUmjEnb38IhZGZCrt5Zm6jaecnqlrBya0H5qyh0+pLvtlbLqFrfwMi2snb6xY8cnNt8Qk+nVvx2NodQtXnuaLBdpI6g5T93L7rjo78p49yrr8SdXfyiyoy4W9vDOe22ImGldlNnPcIwR23J+AKqsufGr9TTqFrrpevc8t6dUPE8nwGyToomVAhyTrqondQNT6NMULaror9SZjtPxsGYHyDgp2FJqevZlp0yfGzj8l3tTKW1Lr8WsI7stvoVU9Ur/wBQ2eopf0lSavtVd6Z12QKiquV2jAbJ2zmHCrkfG64b0LyXD2SdGHvvr4KwwcdWTafwaSscNNGYxyjmo35KhhbqcrxfI8c2u4928LpZiyremT674zXYr6FktTII4GOkeeW4Di5ztzWjmVmuhyekYnbpbZqKmow+no5KZ4bXVEly98Y6jJLWbklO4N5tvx5qyrVdUGvLOtGBlWTVn5Y/5/sYfA4Y4pQ+VgmDWnK14u0P0yuc32gNdDpe3Jb49kFYufgl9Uwr3jS/hvzGqlxB03We4uvuzH4AcO5epqcOP0eD4/lV3wscb98vucpHMIs8AtPArsp8TSi66ifOp6aKLFaURu6puwi4vw5hToWcon0vonVf4yh8/wAy8nWm6SkkpZibOcyKpbbgwyOAHi1t/wBSj+or4Tj+xZ8/VjOP6o+jV5c80KgEQCoBEAqARAVW0eJ9BESPXccrew21PgPopGLT6s9PwRcq704dvJ566a5uTck3JO9ehjFR7I8825PZyklW2xohTTrm5HRROH2kgggkEEEEHUEcQucu60zpHszS7VYoanDoJT6zZ8klveDXC/jofFeU6rVw7fclZknZQn8eTDdMqTiU/EZJMsqJtGBGdKt0jqomi9HLS7EIbewJXnu6Nzfm4KTir+YiZhQ/nJ/B6RtlgbqhofBYzMBGUm2dvu358R4rrnYnrJNeUeihPR5jU1jmEtkDmPboWvBBHeCqN47i9M7cjnQNkqJBHAx0jzwHAcyeA7Su1dDk+MTLlo9MwyCLC4PvXZ55Dd2Xe4j2W39kc+3wVpyrwq/q8mtdU75aiZrajHjWM6NzGtiDg63rG4vbXxVZkdRnb2S0izowo1vbe2UDGPjgmipi1nTZM53Eht+rfgDdaU5rh2l7kuumCsU2vBlC1zdJAWuB1BVipRktxfYuq7OcdjXy5RdZSN3Zx7k7DarrAHc7h2qz6be4WcG+zPJfirp1eRi+vFfVH3+xYTxZw87mxMa89pMscbR5yDyXoW/qS+f/AAfP+mUepKW14i3/AIIuKxGToox6z5WxjsznL+y7Rnxi39i4/DM3Gyz9DU7fYQHYjR08Y0dBTRAcmtkeD5Nv5KLiWccec2epxLNUTmz2AKmKcVDAIZBAIgBABQGG9I8pDoBwyynxu1WfTtLbKvqHdoxwnVnyK3ic5Z0cjKiQ3zLk2dEji6Ra7NtGt2PoPtdHWU97EmJ7Cdwks6x/kaFVdShzWiXTX6lcof8A2zA1IdG9zJWlkjHFrmu3ghealW12ZWyqcXpkeSdFEKByM62Ue5uoHr3oq2afCx1TO0sllYGxtcLFsdwSSOBcQDbkAp+NVxW2WuHRwXKXk2lfiLIh1zrwA3rnlZ1WP+bz8FjGty8GF2qcysc0uYBkBAO91jwJXn8nqMrpJpaRIjVxJWxr46XM0ts15BzgagjSzuxScDqMa242e/uYsqb7ozG3uLl1S8tN2scGN10s3fbxus5Elda35+Cwxl6da+5DBVe13JuzlNV5LcbkDTtW0KuZhz4kTHWh7A/2m28ipGJJqXH5JmLb9WvkrMDoftFVTw7xJOwOH4GnM/8Ala5XFcdy0b59vp0yZIx0Za6YDS1ZKB3dIV2qX+oX6kDKfLpkm/8AtJ9RMG0sg9uaspo/0Rh0h/mLF6iuLdu/hM8N0SC9C2x+0X/wRTIBWUoO5tXTk93St/Yrs4/y5P7Ez8O0fyLLfnsbFmLxz49G72WF8DLjXM1jxf8AiLlGdThhfd9/2L51cMP7+T1VUxUCIAQCoAQAgEQGS9I+Hl9OJGi5hdc/kdo7yOU+BUrDs4z0/ch5lfKO/g8wEytt+5VcTlLMsNmyRxMi12baObpFjZnR6z6L8MMVKZHizp3B4vvyAWZ56nucFV5NnKZZ40OMCx2n2TpawXnbkkAsJoyGvA5E7nDsN1BsqhLybW0wl3l/c8KxvCDDPJHHIJ42Ps2Ru5wsD9beCgScVLSKicoRk4o9C9FWysDo/tMwbNMJS1rHWLYsu52U73HeCd2llJx4xkuROxIQkuR6k5wAueClSfFNlgeWYhjBkn1v1y63ZbcPILx1+7JysZNj27HXOoaRvsG1gabHinptrsYUtDJsGbVTwWs371pf+JjesR36W8VN6e258JHR2uMSil0J7HH5rM19TLGL7ImbLUfTV0TSLtYHyu/S3q/zFqnYMNyIuXPjEpcSNmOH4SuFS/m9idjv6okn0WBv+I5n7o6SokHYRlbfycVe4y3Ix1qXGjf3K1kJqKmeQeyJah3d0rW/OQeSk48V/FaKzqdsodHT92huQGZmd1mNLn25kZbfTyXpa5aizxmNlSqwLYxXdvRw2icGmOSO/ta83xuB+TmraEk1JHofw1LeI4P2PV9ksEikqZa10Q6bN1Cb2aX3zEN3ZrG1+9Uc7p8eG+x1ndPXDfY3K4HALIBUAiAVAIgBANlYHAhwBBBBB3EEagoYa2eQbYbJSUrnSQtdJTE3u0Euj7Hjl+LzVlTkqS1LyVt2O4va8GPfP2qQ5HBRORnWNm2jYej/AGU+2O6af/lY32y8ZXCxy/lFxfnuUXIu49kSKKeT2/B63iFW2CF8jtGRsJsLDQDQD5KtnPjFyZMsmq4OT9jx/F9oJqpxMjjkvoxpswchbie0qmnbOx7fg83ZfbdLcvHwVLn6rk5M4ub8In4RiUkD88LrH2mnVrhycPrvW1d84PaN6sqyuW0em4bjUVVTSPaMkjI352Em7TlNiOYPNWX8RGymUl50ejxMmN62vPueeGMvnYG6kEnwaCXfALz8YudbLRvTLQlQNGxU4o7UX4G/lqpFXhm0Y8pFtSVOR8bvde0+RWlb4z5fDMNb7FDO67nEcXOPxK7ye22WsfCNN6LYwaioed7YY2juc4k/0BW/TUtSZXZ78GRrqN00ghi0c8u15NY1z3fBp81Fxa+dz19yfCarUZP20U2BYh0Mkjh/1KWWLuzlpPwafNW2NNRlyfstnfq1DyKlWvdrb+xOwTGGwfaBlzunpnRC5sG3c0kny87KX0yHrZHd69zTq2FC3E9OL7RX9+xOwWmEjn5hfqBo/UdbfwqzyZtLsfPem1/mg/B39IYjD4KaFrWNpoOtl4yShrneOgPip/TKXKDnL3Pb9KxVGttLSZ6L6Na8y0EYdq6IuiPbkPV/lLVV59Xp3tfJAzqvTua+TVXUMhi3QCoAQCIBUAIBEA2RwAJJAABJJ3AcUXcw+yPL9q6ijlcejpIi65vL1mEnmAwi/j5K2oxZpbm/2Km7Ki3qK/cxjsKZfQHzKk+kiP6rNpsPj4pLxSj7hzrhwGrHHQm3FpsFGysVz+qPlEnHylB8ZeGaP0kVI/w9xYQWvfEAQbggm+nkqDM2q2iRnSTp7e+jyCnmOZzeAAPmq2zsint7LsSGb1yS7nCK2x4qLEDmu3BEj0+xZYdiJifmabBzXMf2sdofI2PguNifF8TpiT9G1T/ubTZjA8tPNUyj7yWGTowfZjykg95sD3WXfGx+GO5S86PTyntpIoi5UNiO6KySjlnkEcDC9500GjQdC5x4Ac1LxqXZ2R0hNQe2Tq1uTQ65bi/O2l1G46k0Yj3ZnWPcZCBq0Nu7s1Av5kDxUpQ+jZY77mi2MruhNUb2c6nAZ+bNYf1X8FJx7lVCUn8HC+p2Sil8kvZURxzyTTkWZC5rRvJMhANhxNm2/UpHRYO2ckvJG6vkxxqucvBgsLpQ6syEXY102jhe7QHAX+CnxrcbXEsrslWYUbF7pGpZsRTGnkmdJURuaXWDHs1vaw6zTxICssRuuf0eWUmV1a2umUpPskccNg6OSN17We3wvpfwurS6rlBs8JiZjjen8v8A5E2k2ZrftEj2wOna91w5jmX3AWIJB4LbD6hCuvjL2Pp2Fn111qMvY3no8w+Wnpcs7Mj3SPeWkgkXsADbjYBV2berrXKJAzb422uSNY1yhkMfdAdEAIBEAqAEAiAzu3tUY6R9tC5zG+F7n4Cyk4i3aiLmN+mzy2CfOLjnZXSltFM46H2Wxg7xNutl3NNnfEatxoZIiSWNqIS2/DMHkgdnVv5rz3W4RWmvc7ublRxfyY+lBL3kAloa25toLnS57bFefsXY52r6dkprrLlHyR4PTFoYOmnjj16zuHIAuPwClQW2T6lyB8uneFwn2Is3o9tbVZqAP96jB0/FH/dWN0v9O39j0tEuUYs88EoJI4heVsT0mT15LjYF9qqQc4XfBzf3Vp0yXGT/AEOd35f3KTH5PWPMn4m6rIvlNtEuiP1Bslh4fSV0zrXLQxhP/j+8PmcvkrqmndEmZsm1bFIp6SFz3PymxDb7t5O4dii4+N621vwdrr/S09Fps3g32iSWKaR0UjYY5G9GQdHue03uPwbu1W2BTLGs5e5W9Rqjl0JPxsytUXQ1Epgkz2c9gkyjrC4uQNbatS69u1yR6LD6alhwqn40bUwyGjY+ISSMcGvLRdzr+12mx+Ss8S1KSkzxnWMOXCdUfYgUEplkZG1kly9t7scLAEEk6aaK1syIcGjymN0+13Ls/KPV4X33ql3vueyS7f4JDQhkeEA5AdUAIAQCoAQCIDKekkf8J/7mfJyl4X9T9iHm/kPKsLd1njuPzVtD4KufgnuK6HI7UpIaXO0HC62i9JtmJd2kh20v3VFAyxMtQ905aN9iMkI7yDe3MleT6td6lnFEm2PGMILy+5a1uz7aXCXAgfaHTQvlPG97Bo7Gg277nio11ajT/Yk5NKjj6MRpxUBQKuMPkuvR9EHV7TvyRyu1/Ll/1qZjx+oscSC5FRVtDXOHJzh5EqM4dyFKtcmetTy9Hhcbb9b7PAy3acuYeV1JzNxxdHo8WOopfYwVCwvke5o6rG3ce9zWj4lUdkG69/BNTLXAZujmc4aXje0n83+wuML5VJuJs47RE2hjDo3FrgSCDb4fVcseTUu5Iqa5DKPDZp8LDKWxe2qe6RhdlzchfuLTryXpceHOlpG1eQse/lNexBw2QRZ+kBDyQ0tAuQW3vru0Kj419dDakaZVUrWnHwWN5Kbp6jQOkga0WN8rWBxbr3uJ8lbtrTkiNjtyshW/GzGNtZVJ79OKjo9c9H2lDCDv+8d4Oe4j4FWtC1BHg+pyUsmTNQ1o5LqQNHRrUB0CAcEAqA6oAQBdAF0AiAEBlvSO61JrxlZ8AT9FLw/6n7EPNf0fueR4VcveQCWhoubaC50ue2x8lZwl9WiumvpL+Cl9p+7gP3UqMfdkVy9kVuM1t+q1cL7NI61R13ZYUVeKjFaV0jbsbJGxjN+XK0iPyIBXio2+pfyfuzpRZ6t6lJfobT0iTNNFIQ036WNpNvxA6+SmZX9Mss7+kzyXNcKreyl+pe5eejmYNr2B257JWcd+XMP6VKx39RNxZNT7shxQiaqa2xyPqNbD2S+5+F1xgnKzRwrTlbr7noO3tQxscbGA3d19L7gLD5rfqUnqMUekqSRWbIU+alqnEHNIcjbj/ttzD4uC5U0cqZ/LN5S00Vkbb5iCQbWHLxUXDwo3J8vY3ss4ldijjEwGRwJcSLALpfg+lrXud8WactsuNicTMVPO7cXPBZfnltfuuR5KVVuiiUmLNXXRiiK6mG871552yb+5b8EkbDA6NlRSMEozXa5h7Q1xb8gF6zCk5UJsoMlcLXorD6MKUuuHzht/UEgt3XIv8V29GG96O66nkceOzY0VA2NoawWa0AAcgNy6paIEpOT2ya1qGB4CAeAgFCAVAdEAIAQAgEugC6A8/wDSjVOcI4IgXPN3kDhfQXPDirHBg2nJfoVubYk1H4M/Q5aemERDQS7pJXby549Wx4NaNB4nip8KFCXOT7kCy5zXCK7FTXYrm0Zr3fVbTt34NYVa8ldTQmSVjSbF8jGX5ZnAX8LqJam4skJb7HomxWwb6afp6t8b3szCJsZcQCdM7iQNbbh2rz1WPwe2TMfD9N8pB6SanLSubp16sDXsDnfRZytcDfO/p6PK6Z3WcLjdfeLeXBV818FRNdvBMwecxzxvbq5rnHQjS7SL6d6ypce5tGbgtlps1pVROdYND36n8jh8yFimxRmmzOHJO6KNBtZKZZBk9URNDbjgONu26g5GWrbHL2XY9VGGkXno9f8AcvjNi5subcNzgLafpKtOnWKcHFHK1a0yiqIxE+Vu+0rwAOQOi5U5FeNzUn7mZQlJ9i2pMCjmYyRwDzrbMB1TxA8lY02xuipnNpx7ELH6IwszNaS0EXygmw52C4dQqlOnjEk4dihZtmf/AMXY7qsOZx0DW6knlZecjiTctaLqWTBLZ6Ns5TujhYw8G695Nz8SV6vHr9OtRPPXT5zci6aF2OZ1AQDgEA4BAOCAVAKgGtm5rZxNVIeCtTYLoBC5AVNRtBG2MuN824M5nv5LtTTK2XFHC+9Ux5MytZtJUG5EgYOTWtsPMXVvHApS7rZTvOuk/OjL4rj5udTJK62rjc33BdXONS1E5quVj5S9zS43sjHDSSSyvfNMGsNyS1jbuaDZg7+N1Wwyp22pPwWU8aNdTa8mFLhawsB2Kfsg9zhE7K4OG8OBHeDcLm1tG6eme90tSJGMe3c9jHjuc0EfNUslp6LqL2kzz30vzAMgYAAS6V5032AF/iVBy5eEV/UH4ijDbN4X00NZJbWCGJw/U+7v5WOUdRcot/BEUOUJP4OFM8tzODTYWu4DQd54KO4SkiI65TR2w6odJKxrPeBNuAB1JXOyvUGzti0SdsdfJpsVxFvCyqqqpNnsN9iTsXiOV0ruBYAORN7/AO+9XWKnRXKx9uxym1JqJYPpMxJOpJJJ5krzk73KTbO6jpFtss//ADGcAWuHjcH5Bej6LY3Fpke9aaZoOjB4XV40RxjKCMG4jYHcw0X81jSM7ZIbGAsmB7WoB4CAUBAOCAVAKAgFsgIZK7HIbntuTRkeKr3lzmkl5Notv2ONRiFvVF+07lElkLekd1U/dmRxSlL29QgOBuL7j2FWOLkOp7IWVjq2PEzr8KqHus90bG31LSXHysFMnn7WkQ4YGn3ZYQ4FTslikLM7onNdq82eW6gvHfY+CqJZlu2mWUcavSZfbVYu2aimYxrulIZZtr367SbEdgJXTGuj6i32NciuXB6PH4JSHlpvx0N9CFcRkmVco6XdExgW5yPZtj581FAeUeT+Alv+lVOQtTZb48t1o849LFaH1QYDcRRNafzOJcfgWqnyZbs/QrMyalbr4Jfoja17KyJ3ttiuObSJGn5/FdMfunE7YmmpROWHURji6N+9r5WuB45XuH0UimHGOiTjVqMOLJtFhgkPRs+7DgblgAIsL/S3itp1xnFxZJilF9iZHshEzUgyHm83+G5c68auHhG7m2LLE2Itv1RdQOsOXocY+50p1skOqm23heSVb+CZtErZgHrv4PIt3N/uSvX9KoddW35ZDuluWkaditTidQgHAIBQEA4BAOQCoBUAqAEBXySAC5IA5ldZSSW2c0m/BxfJyUKzL9ookRo+SO8qHKbl5Z3jFLwRKyLM2xLhqDdjnNNxu1BWE9GdFcJHN0f1x71rHxG4+HkpcL/k4yr+B7Q12o1UlSTOLWiunv0jh2/RRbPJ1j4OsUJXJnTQlVg0Uv8AmxtcRudazh3OGq6QyJ1v6WcpUQmu6MljGHxwn7qQvF7EEDT9Q3+SucPLdr4yXcq8rGVa5R8Fxg21Bp6UxMF5ekeWuO5rXAG9uJvfRQerXOqS17kOWY6a+EV3+THYk7MS5xJcSSSTckneSVQxbb2yBCTb2yw2AruirYwDpJnjd3FpI+LQpdEmposMSTVqXyW21ON5aiVsLRo8guO69tbDib38V3uy+L4wO+RnKDcYeSTsBi7hO6OVxcJm6Enc9lyABwBGbyC5498nNp+5zw8qUrHGT3s9E6NWJcEPEcGjnbleNOw2IPMFazhGxakZT0U0ew7L6zTOb7pcLeJAuoi6fSnvRv6kjS0tEGABosALABTEtdkcyW1qyDoAgHAIBQgHIBUAqAUIAQAgKTE25o3jmx3y0W9i3FmkPzGVo8Tkj0BzN91305KpcSdsvKTE45NL5XcnfQ8VrxZtvZJexYBGlprpsEc0A37u7RbxscfBq4pnJuHuD8wLXNJ1DxZw09kjf3EeKzKe/JhR0JX1ccPrG7uDRv8A7LCTZkzdfij5dPUZ7rfqeK6KKRqU2JaM/UFP6e9WkLOW62VlRPlbfgu3V6OdakvYoLa+WiqMz5DaNrnn8I+qo66WzpVjSfhFvgmHyQu6eSwLAcrR7xFhc+Kkuv0482THSqK3OTO3R31OpJub8TxVTKW2UMptvZ1wtxbUwZd/Txf1C/wuu2P+dEnE36sdHssbleo9QdWoB4CAcAgHgIBwQChAOQCoAQCoBQgAIAQFJO5dX4NF5MY9tiRyJHkqprTZNXg4TuLQS3eAbf74pGST2zWSbXYlYJj0mQFxztu64PCxI0PBJpN7RtFvRpaPEI5fVNne67Q+HNcWtG+x9VM2NuaRwa3t+nNF3DMviW0bnXbACxvvH1j3cvn3LoofJo2ULiSbnUniSuhgEBDxYHozYEkFp0HapWG/5qI2Ut1sraVwNswDm3FwdxA4K9lFTjplKnxkmbqDD48gdEBlIBFgNxVPKPF6LiDTW0UG0MmQsbuBLj5W/dV+c3pJFZ1NvjFFZ0w5qq4soeDLPZKhM0/SexHu7XH9h9FY4VX+5lz07He+bPUqbcrMuiW1APCAcEA8IBwQChAKgFQCoBQgBACAEBRVBsupoZStbZ7uRcT56qHbTvvE7ws9mRyFFa+Tsn8HKOIN0aAB2IB9kYIVfK5z+u5zrAWzEmwtwWyMMjWWQCAcxhO5bRg5GrkkWFHS2N+KlwrUSPOTfYnSbPQzC5b0b/ejsLntG4qZC6USLOiMiZg2FPhYY3uD2hxLHC40O8EcNb89653yUntG9EXFcWQ8f2YFSLXLHDUOHAqLOCmtM6WVRsWpGeg9Hk2brzjJf2WWdbvJXD+EjsiLAhvubvBsIbAwMYLAfHmT2qRGKS0ibCKitIuI2rY2O7UB0CAeEAoQDggHIAQCoBUAqAEAqAEBQztXU0Kavp9fBa6Moq5YLblzlBS8m6k0cT2qJOlx8HaNiYllyNyDWjreC2RhkdZB3hpye5d4U77s5Ss+Cyp6WylKKXY4tk+GBZNSzo2aeK2BLJsEMM5hxWrQUmdmPWribqR3atTY6tQHVqA6BAOCAcEAoQDkAoQAgFQCoAQCoBEBUPauxoQ6uC+5YBWywLUyQ5aVYBFfTkblynSpeDpGxoh1dM4kWaePDTzUdVS3o6OxaOlPhp4qVCpROMptljDSWXXRoS2QLJgkMiWTBKpW696AdKNVgwxAEMDgEMnemGvgsa2ZTJIasOJupDwVobDwUA8FAOCAcEAoKAcEAIBUAqAUIAQAgK5zV2OZzLFgEeWlB7ChkiSU1t4WNAb9lCaAOhWQM6AIBwhQwPEayYHBqyYHsbqOaGTtMzXvWpgZZDAWQySaZnFZMneyAWyaRnYq0cfg2UhwK00bDwUA4IBwQCoBUAqAVACAVACAhlq7HMQtQCZEAjo0BHkp+SAjuagGhiA6OhsNd6yYGZUMBlQD4zYoZJZaCsA5Op+XxTQ0Kyn5/BAdwEAtkAIBUAJoCgrVx+DZSHtK00zbY4FYMjgUAqAUIByAEAqARAR7LqcxCEAWWQIgEIQHN8IP9kAoYBuQEafesmDnZDAZUAWQEyIaDuQyOssAVACAEAtkAWQAgCyAEMigrVxRlSHhy0cWbbHgrBkUIByAVACAEBwXU5gUAiAFkDUAIBEBEl3nvWTAwoYECAEBMj3DuCGRwWAOQCIAQAEAqAEAIZBACARGEdWrizoOCAcgFCAVACA//9k="/>
          <p:cNvSpPr>
            <a:spLocks noChangeAspect="1" noChangeArrowheads="1"/>
          </p:cNvSpPr>
          <p:nvPr/>
        </p:nvSpPr>
        <p:spPr bwMode="auto">
          <a:xfrm>
            <a:off x="168542" y="-144463"/>
            <a:ext cx="330200" cy="304801"/>
          </a:xfrm>
          <a:prstGeom prst="rect">
            <a:avLst/>
          </a:prstGeom>
          <a:noFill/>
        </p:spPr>
        <p:txBody>
          <a:bodyPr vert="horz" wrap="square" lIns="95665" tIns="47832" rIns="95665" bIns="47832" numCol="1" anchor="t" anchorCtr="0" compatLnSpc="1">
            <a:prstTxWarp prst="textNoShape">
              <a:avLst/>
            </a:prstTxWarp>
          </a:bodyPr>
          <a:lstStyle/>
          <a:p>
            <a:endParaRPr lang="zh-CN" altLang="en-US"/>
          </a:p>
        </p:txBody>
      </p:sp>
      <p:sp>
        <p:nvSpPr>
          <p:cNvPr id="12296" name="AutoShape 8" descr="data:image/jpeg;base64,/9j/4AAQSkZJRgABAQAAAQABAAD/2wCEAAkGBhQQEBUUEBQUFBAVFxQUEBUUFBUVFhcVFBQVFRkUFRYXGyYeFxkjGhUVIDEiIycpLCwsGB4xNzAqNSYrLSkBCQoKBQUFDQUFDSkYEhgpKSkpKSkpKSkpKSkpKSkpKSkpKSkpKSkpKSkpKSkpKSkpKSkpKSkpKSkpKSkpKSkpKf/AABEIAL8BCAMBIgACEQEDEQH/xAAcAAEAAgMBAQEAAAAAAAAAAAAABwgEBQYBAwL/xABREAACAAQCAwoICQoEBQUAAAABAgADBBESIQUGMQcIExgiNEFRVGEycXOBk5Sz0xQXI0JkdJGy4lKCkqGiscHR0uEWNWJyFVNjo/EkJUPC8P/EABQBAQAAAAAAAAAAAAAAAAAAAAD/xAAUEQEAAAAAAAAAAAAAAAAAAAAA/9oADAMBAAIRAxEAPwDrN0jdYOh58uV8H4bhJfCX4XBbllbWwG+yOQ4y57CPWD7qNdvkOfU31c+1eIigJu4y57CPWD7qHGXPYR6wfdRCMICbuMuewj1g+6hxlz2EesH3UQjCAm7jLnsI9YPuocZc9hHrB91EIwgJu4y57CPWD7qHGXPYR6wfdRCMICbuMuewj1g+6hxlz2EesH3UQjCAm7jLnsI9YPuocZc9hHrB91EIwgJu4y57CPWD7qHGXPYR6wfdRCMICbuMuewj1g+6hxlz2EesH3UQjCAm7jLnsI9YPuocZc9hHrB91EIwgJu4y57CPWD7qHGXPYR6wfdRCMICbuMuewj1g+6hxlz2EesH3UQjCAm7jLnsI9YPuocZc9hHrB91EIwgJu4y57CPWD7qPeMsewj1g+6iEIGAm7jLnsI9YPuocZc9hHrB91EIwgJu4y57CPWD7qHGWPYR6wfdRCMIC1u5nuhnTMuc5k8DwTItuEx3xKTfwRbZCOO3tfN6vykr7jQgNBvkOfU31c+1eIiiXd8hz6m+rn2rxEUAhCPVW8B5COhGoFd8HNR8Gm8AM8WE7Bnittw9+zvjn2FjAeQhCAQhCAQhCAQhCAQhCAQhCAQhCAQhCAQhCAQhCAQhCAQhCAQhCAnze183q/KSvuNCG9r5vV+UlfcaEBoN8hz6m+rn2rxEV4l3fIc+pvq59q8RFAI3+o+j1n1stG2E3z7rE/qvGgjc6oaU+DVsmb+SwvkDcXzGfWLjzwFwaZPk1BzOEA5W6M8uruir269qstBpBxLylzCZktepWscu4MWX80RY7QOsEqegwNewGd7g3vmD0nL9YiM98PoXhZUmoSxaTdJoG1UmG6seoYgR5xAQJC8IQC8IQgBEd5udbnv/ABCYnCXCMTi5JsqW8I9ZPQO65vcA8PTy8TgdZAizu5NTqJDEKQ1kGfVY2yGzO+W21u6A5XdB3FKWn0fMnUQmCdJHCNicuHQHlC2wEA3Fuq0QSYtnuo6cFHo2bMO28tVHWS4IHi5P2XipjHOA8jb6A1Sqq9itJIeaR4RUWRf9ztZV85jf7l+542lqg47rSyrGew2m5ylofyjY59ABPVFn9GaLlU0pZUiWsuUgsqqLAfzPeczAV3pt75pJhdjTJ3NNYn9hCI+dbuA6Tli6iRN7km2P7arEyaa3X9GUrmW9RjcEhhKVpoBHQWUYb+eMrV3dN0fXuEp544U7JcxWlue5QwAbzEwFV9L6Cn0kzg6mU8qZ1OpFx1qdjDvFxGBFytZdV6fSEgyalA6HwT85G/Llt81v39NxFVddtT5mi6tpE3lL4UmYBYTJZJsw6jkQR0EGA90Vuf19VKWdT0syZKa+F1w2OElTtPWDGX8VOlOxTv2f6omTcg1so6fREiXPqqeXMBnYkeaisLzXIuCb7CI7L/Huju3Unp5f84CtPxU6U7FO/Z/qh8VOlOxTv2f6otlJmK6hlIKkAqRmCCLgg9ItGu0lrPSUz4KipkSXsGCzJqI2E3ANmOzIwFXvip0p2Kd+z/VHPVWiZsqeZExCs9WwMh2hiQMPjzEW3Ovuju3Unp5f84rdrPVJN0/MeUyvLarQoykMrAzFzBGREB8vip0p2Kd+z/VD4qdKdinfs/1RbSNPV65UMl2lzaumlzFNnR5yKynqIJuDAVj+KnSnYp37P9UPip0p2Kd+z/VFl/8AHuju3Unp5f8AOPDr5o7t1J6eX/OAqZpfQM+km8FUymlzQAxVttm2HKMIoeo/ZHd7tWk5VRpVnp5iTZfBSQGluHW4U3FwbRwV4CfN7Xzer8pK+40Ib2vm9X5SV9xoQGg3yHPqbyB9q8RFEu75Dn1N9XPtXiIoBHqOQQRtGYjwmEBPO5lKaoaWATwZUcKQR8xQUJGYBsq3uNpHTEq12gJU2mmSGQcHMQow7j0+MGx80QfuI6xiUxlG9yQV8wIK+dSD+Y0WAlTAygg3BFxbvgKXaZ0a1NUTZL+FLdkP5pIv+qMKJU3fdWeArhUqPk6hQWt/zEGFv/qfPEVmAQhHqreA32p+hJlTUIJa4iGW47sQBJ7rkDzxZLVPVSoolC8MCnLYrbEAWINhex6W6eoRx24jqoJUrhpg5bgPmNgzwL+st516oljSFckiU0yYQEQFmPcOjxk5DvtAQZvhdYGZqelyBUGbNANxdrBQe+wv54hqNxrbp9q6snVD/wDyOSo/JXYq+YARpxAWu3I9Aik0TTi1nmrw809JabyhfxJgHmjl93vXd6WSlJIYrMngtOYGzCSDhwg9GI3v3KR0xKWjJASTLUbFRFHiVQB+6K27vc4tphwdiypKjxYS372MBHRMey5hUggkEEEEGxBGwgjYY/MIC0+4/rm2ktHgzjeoktwU49LZXSYe8rt71MaTfCaAE3R6VAHylPMUE/8ATmnCR+lgP2xzm9rnnhaxegpJbzhnH8YkrdYlBtDVgPRKv51dWH7oCpkIEQgLn6s8ypvISfZLEA74j/NZf1aX7SbE/as8ypvISfZLEA74n/NZf1aX7SbARdGdoHnUjysr2ixgxnaB51I8rK9osBdI7IqVuqj/AN5rPLH7qxbYxpavUyhnO0ybSU7zGN3d5SMxPWSRcwFOLR7aLgf4B0d2Kl9BL/lD/AOjuxUvoJf8oCn0IzNMoFqZwUAKJkwKBkAA7AAd0YcBPm9r5vV+UlfcaEN7Xzer8pK+40IDQb5Dn1N9XPtXiIol3fIc+pvq59q8RFAIQhAbjVbTLUtSjjwbjGOgixBHnUsPPFkNF682RZYlTXcgGWxUhMDZhmmbDtGzPrtFWAbGJu3INYkmhVmm7SxZVJ/1XWw6Bdz+z5g7TXTQTaS0dOWYAZiXmyTZVAZEPJ68wSOnoirrDPOLuOgIioGu2h/gtdPl2ICzHAv3MbfqsfOIDQxutVND/CZ6pYkXUELtN2AsMx0Ym27FMaYCJb3GdWlacxccsYMrEEXuWTP51gAeoXgJG0JLq5BIWUAuK+G6lQpAsy2tyQDbInYfPz+7trYZVNJpwQHnYpj4GuLJyUztmMRxbPmCJTrKlZEvEdgGQuASehRfaTs88VR3Q9YWrK+Y7MCFJlpbwQqEgBe7afOYDmDAQgIC52rGkBUUVPNBvwkmU9+9kUn9d4gPfC6MMvSaTbcidJSx/wBUslGH2YPtjuNwLXBZ9GaNz8tT3MsXzaSzEgj/AGsSD3FY6zdE1FTS1LwROCchx08y18L2sQ1syjDI+IHogKkwjpdNbnVfSOVm0s42Js8tGmI3eroCP4xl6tbldfWzABIeVLvy5s5Glqo6SAwBc9w/VASLvbdGMEq55HJZpUpD1lAzt95Ptjtd2WuErQtTfa4SUveXmL/AExv9VdW5WjqSXTyb4EGbHa7HNnbvJ+zIdEQ9vhdb1mPLoZTX4M8LUWOxyCEQ94Ulj/uEBC8IQgLn6s8ypvISfZLEA74n/NZf1aX7SbE/as8ypvISfZLEA74n/NZf1aX7SbARdGdoHnUjysr2ixgxnaB51I8rK9osBdMxWrdF3QdIU+lKqVJq5ySkmkIitYKLLkMosodkV41+3KdJVWk6mdIp8UqZMLS24WULiwzsWBGyA4/40NJ9tn/pf2h8aGk+2z/0v7RsPiT0t2X/AL0n+uHxJ6W7L/3pP9cBxM6aXYsxuzElidpJNyftj8Ru9ZdTarRrItZL4NpgJQY0a4UgHwSbbRGkgJ83tfN6vykr7jQhva+b1flJX3GhAaDfIc+pvq59q8RFaJd3yPPqbyB9q8RFAI63c81R+Hzmx2EmUA0wm52mwFht6ekDLPqO13NtzyVpFHmT2cLfDLCHDyhmzMxUgAC3Rnf7e80TqxJ0JXSgju6Tg9w62KlQhU4fnWUTSMtpF+4P3p7c1oJUhWamYSScM6cjkPJVgSs7gxcMA1gwvkLkCI9odWamhY1Ehg1OCAk1WsHBIs2Dacje20eLM2Zly1eXYi6m4sc7i/8A+MQ/rlq8uj52DEZdJObhJLK2DAwN5sq3gkEZi4yDZbICT9UdJ/CKSU/Wgv4xcbOjZEabuOo7TytRJW8wAhwAbsFF8Q6yFGds7C+wR2+r1FJpaZZT1avhJJYTQtwcwGsfyfF0mN61NJ4O/JC5FWv1XsQxPedu0HvgKnaF1ddmJcWClQRYE3LWsc7DxHM7ADnaxG5toP4KrK4tOKyzMF7lSyA4T35ZnpN+oR901PE1lPJSTiaYiqqkqxsA2ICzN4WeYANhfbGyTRrY8SlRMUWV15LMB811OVshYWIHRbbAc1u0aRaTSAqWFxMORtsMvM+IE2t0kRWaY9zc7TFkN2WS82gAJ2FsduSCCqnljosbNtIspitpgFoQhAZ2hdNTaOek+ncpNQ3Uj7CCOlSMiDtEWJ1O3caOrRVqmFLUfODk8Ex60mbB4mt4zFaIQF16bScqaA0uZLdTmCkxWB8RBj51um5EhS06dKlqNpeYij9Ziloa2yPCYCwWvm7xJlI0vRh4WeQRw1rSpfeoYXmN1ZYfHsiAqmoaY7O7FnYlnZjclibkknaSTHyvCAQhCAtVoHdK0bLpZCNWSAyypSsC2YKy1BBy6xEMbuGnJFZpFJlLNSbLEiWpZDcBg80keOxH2xHl4XgFozNDTQlRKZjZVmSyxOwAOpJPmjDhAW4+NDRnbaf9P+0PjQ0Z22n/AE/7RUe8LwFuPjP0Z22n/T/tD40NGdtkfp/2io94XgJV3edZKatnUppJyTgiTQ5Q3sSykA/YYiqPQY8MBPm9r5vV+UlfcaEN7Xzer8pK+40IDQb5Dn1N9XPtXiIol3fIc+pvq59q8RFATluIViABSMlGME28N+QbDpPyRiUdbtWxW05UWWeh4SmmbSk1c1P+07COomIO1CpPglKlYJlnxTUZbnCJeEXxKPnDhOEHcp68rAaHrOFlKxIJ2XU3B7x3fyMBh6o6UWopUcDC2YmqTmswGzqeohgY+eu+ra19FNlEDhMJeQSL4Zq5qR4zkesExg1hGjasz25pUG05v+TOOxj/ANNz9jMfyst7W6YSWBnic2wKpBY3zyF8hbpOUBCGqOl2aTgKpYKOEe1yEFwgNxm2LK4Jv5s+8E9TLR3BnzpptSyrkYsHhO5w/JSVyxEC18rsSAefnavGjqHwy1mCbNM2SstyVAd2vw5teUibL28FWtneJQ0PojgbvMYTKhwOFmYcIsvgy0X5ktbmy+Mkkkkhp9CitIuzU6sL4lEmYJeeYClpmMdRJXqsCM42cvTgVglWnAu2SsTjkuTsCTbAX/0sFbqBj5VmmFlVMuWbKpIVycr45c1lt124M/bH10VpSXVSiHKM2EGalsgsy7KGU32oVNu8dcBz+vGh3NnWxTEMSknwSMNhtzzJ6vFmYrJpsD4RMw+CWLDK1sVmt5r280W5nati1pMxpa3DCW3ysm42WRjdR3IyiIM183FquSzz6cLPlbWWXfGgAtkhzIAA2XMBFcI/ToVNiLEbQco/MAhCEAhCEAhCEAhCEAhCEAhCEAhCEAhCEAhCEBPm9r5vV+UlfcaEN7Xzer8pK+40IDQb5Dn1N5A+1eIiES7vkOfU3kD7V4iKAmrVqSFo5DU1TTMxVhUSKjAFuxmJYlSGAAc555Ptta2+1G1zWlf4NPYBFxhGviVkVrBle5xFRyWH+gHpjiNQZEqqo3Uy0M1TZ2NgcNlCm9upWAHWw6THY1+oSNRqstcE84WDMzHDMtZWUgE3sF7jdh84QHcaW1jppycDYTRNGEqQQGRjZrXzJ6MthzyteOR0fop5FStKJ6PiW4fLEJKs4RJz3z+aRY3OC2QuRy2hqq9Q8ieiyaqUSQFxKs4bPkeTfEV5S55re0b+smXpOHE1QVlqZonj5J0li62w8qU6sZii19tiDe4CQ5lKkmUZErlTpgIzN3JZSpmzD0AdfcAOgRnVFcsmVtxECwsL3IFs+rZnEKS91abJkhZNOEIbCWDrYkAXtyMRIxDMi2eyPxT6R0hpbK5lyXKjg5QIBV78t28Jydtri+3ZcQGFrxrXUVNY8ymxNKX5NWUgi4Rg5WxuRhds463UnX2kVeVjXCqBibHNQAzTcwFNzltAAsM4z9E7lssYWmhs7FUU5KpcNZsPJ5INhboEZWkNySROF74X4MIpVQBmPnr1g2zBBsSOgQHQzNe6QKWWargW8G9jcXyJFtn7oztG6elVIJlMHX/TytvSbZDxRCdZubPRVI4e9RJw3QsSM1tts1wuZF9ot9ssasaLlyJRmLeUAXxoShCcGSrjEozF1vcm+zZsAQju66MlSq+8u2JwDMta+LCpzA7iufTcxGkbzXTTxrq6fPzs7sVB6FvYAeYCNHAIQhAIQhAIQhAIQhAIQhAIQhAIQhAIQhAIQhAT5va+b1flJX3GhDe183q/KSvuNCA0G+Q59TeQPtXiIol3fIc+pvq59q8RFAdjuXaZEiuRXPyc35N77OVkD5mwt+bFkJbqZa8lcJGErkFC5bR81R/4iolJPMt1YEgqQQRtyN8os9qTpRqulluWwhiAxsC23lWJJ+ept053IzvAcxpLViZWzybMsgG4mAsCVxWtyj8mDe5ABF+s5Ln6P3LpTqeHn1Dpe9g+FThNyDe5IBUZk5ldtrGJJk6ORQQBtXCduy97DPLbH5TRwVMO0ZAZbFvkLdwgIm0/qSk2oMuWolhlp0klVNuW0wuDdrnkS2xdPLO0bJO0VoNJACoMxgJy6gym3mY/bH6raezymJu4YYrDwh4OzO1gxzHReNom0+Y/w/hAfoIBHto9hAYmkKBZqWYKerEL/uN44Ddg1g/4fosykIE2oLS1ttCHN/HkcN+m8SSTFX92jWb4ZpAhTeXKGCWL3FvyvGTc+IrAR9CEIBCEIBCEIBCEIBCEIBCEIBCEIBCEIBCEIBCEICfN7Xzer8pK+40Ib2vm9X5SV9xoQGg3yHPqbyB9q8REIl3fIc+pvq59q8REDAImfcd08OBaWzETUPCS8/CXCEmIfNZs/wAq/ReIYjP0RpZqeYGQ+MWB7unuJgLjaPrxMQEbQSrA7Qy5EHb44yy46xEE6rbqEtWGElGOEOrElW5W3Flh2nwrZXzOUSyNYZZXF4QKswBChjaxw59xv4rQGZpCXdgQbMoOE2BsTtyLC98sozZEwFQesAxpTp+nmWUM2JgMKgEEq7FMSk9FwfFbxRrpumnppoSYCEW+K4GFlYjlJb7QO9lN8jAdeHvsj4zKnC1rX6Rbb5wdgjV02l5aqDiHBtmjL4FrHk32C1m22vY9UaTWjWiTJkmY04y0DYTmSHOTFUUMCSdhJIUWOfWGDuoa9GikMq2SYcpeYLksthyLZAXJvfoHXFZZs0sSTmSbk95jda3axtW1DPlgvyFGwC1h+oDPp25bBooBCEIBCEIBCEIBCEIBCEIBCEIBCEIBCEIBCEIBCEICfN7Xzer8pK+40Ib2vm9X5SV9xoQGg3yHPqb6ufavERCJd3yHPqbyB9q8RFAfox+Y9JvHkBkUL8sXvY3XK3zgQNvfY+aJe1c0VNamRy1RhuuEJNZVXY1hiZgAduQzPQBaIgoJZaagG0soHjvFntXNAFsCzMJVFzwZKLnIBeorbafNsMB89VqchkAlmwuuJnZiGC48+jAchtNidmWXZVdAs2XZlubZXaxH52f8RGp0xooSpfyQwBSr3UtdSs0PcAAk7WyJtbK0b1J2djbaB5yLwEYaY1JqpGMyDiVgSQrTEbI4vmOFvsF7XPiiJddKVqcWNy05ULlmZ2GBm5N3zHKXPb4I2WtFrJ8rEpH8SP3EGK/bteicFmJzQtawbCVZ+trnHmLjuv0wERwhCAQhCAQhCAQhCAQhCAQhCAQhC0AhGy0Pq3U1htTSJs07OQhIHjbYPOYy6vUuolTWkzBKE1ZfCsvDyclBsbsGwhh0qTcQGihHSJufVlyGl4GBpwQzAZVIYpMvswcg3a+XTHlZqS6IrSp1PPLKzBJTsXIRQzFA6rwlgfmknI5ZGwc5COpo9z2oebLRhglTVV5dQUmvIIdAy8tEPSQudgDe9rRz1fQPImvKmqUmy2KOp2hlNiIDHhCEBPm9r5vV+UlfcaEN7Xzer8pK+40IDQb5Dn1N9XPtXiIotrrfuZ0mlJqTKrhcaLgXA+EYcRbMWOdyY0PF+0Z9I9N+GArRCLL8X/Rn0j034YcX7Rn0j034YCuuhmtUSujlrY7drARcTQkjDITrKqWIORYqMRHdeOHTcB0aCCPhFwQR8t1Z/kxIUqlwqqqSFUADZmALWNxAajWe6oLKWV2KTMIuRjUqHtY5A2v5u+M40xLqVPJBQ55ZKHF/GcQy7ozmS4sYIlhbqgPbRG+7pq+ajRjTFOdOeGtbaMlaxvlkSfN3RJMYeltGJUyJkmbcy5qNLcA2OFhY2PQYClMIsvxf9GfSPTfhhxftGfSPTfhgK0Qiy/F+0Z9I9N+GHF+0Z9I9N+GArRCLL8X7Rn0j034YcX7Rn0j034YCtEIsvxftGfSPTfhhxftGfSPTfhgK0Qiy/F+0Z9I9N+GHF+0Z9I9N+GArRCLL8X7Rn0j034YcX7Rn0j034YCtKC56u+O/p6XR9GitKekrZ9gxmVLzlkqxHgpSqmJ7dbnO3gxK/F+0Z9I9N+GPeL/oz6R6b8MBGmi9P1dXNXFWy3kS8zTyFqJEi1iQrCVJVAtwTmc8J2i8ban00zEmRbhRyGZZYqVKzroCko4FmMeV12AbFle0gUG4vRU+LgXqUDWxDhVINr2urIRfM59564+szchpSCOGrFU3uqVBRTe97qigG5JJJFzeAjZZ9W5tLWoUEhlVaOW1jMV5fCAPVk4X4YG5ut1W3gmOaqdc5WFpTNXFPBZJZpaVQAMJRUSU2AHO4Bzub3vEyHcMoDa71RscQ/8AUHJvyhycj3x8Tvf9G/SPTfhgISp9ZaORcSKSdmMzMrpov3ESUQWvGl09ppqucZrKqclEVVxEBZahFGJ2LMbAZsSTFhuL9oz6R6b8MOL9oz6R6b8MBWiEWX4v2jPpHpvww4v2jPpHpvwwGk3tfN6vykr7jQiRNT9RKfRSzFpeEtMKs+N8WaggWyFtseQH/9k="/>
          <p:cNvSpPr>
            <a:spLocks noChangeAspect="1" noChangeArrowheads="1"/>
          </p:cNvSpPr>
          <p:nvPr/>
        </p:nvSpPr>
        <p:spPr bwMode="auto">
          <a:xfrm>
            <a:off x="168542" y="-144463"/>
            <a:ext cx="330200" cy="304801"/>
          </a:xfrm>
          <a:prstGeom prst="rect">
            <a:avLst/>
          </a:prstGeom>
          <a:noFill/>
        </p:spPr>
        <p:txBody>
          <a:bodyPr vert="horz" wrap="square" lIns="95665" tIns="47832" rIns="95665" bIns="47832" numCol="1" anchor="t" anchorCtr="0" compatLnSpc="1">
            <a:prstTxWarp prst="textNoShape">
              <a:avLst/>
            </a:prstTxWarp>
          </a:bodyPr>
          <a:lstStyle/>
          <a:p>
            <a:endParaRPr lang="zh-CN" altLang="en-US"/>
          </a:p>
        </p:txBody>
      </p:sp>
      <p:pic>
        <p:nvPicPr>
          <p:cNvPr id="12297" name="Picture 9" descr="C:\Users\SECBOK\Desktop\下载 (2).jpg"/>
          <p:cNvPicPr>
            <a:picLocks noChangeAspect="1" noChangeArrowheads="1"/>
          </p:cNvPicPr>
          <p:nvPr/>
        </p:nvPicPr>
        <p:blipFill>
          <a:blip r:embed="rId2" cstate="print"/>
          <a:srcRect/>
          <a:stretch>
            <a:fillRect/>
          </a:stretch>
        </p:blipFill>
        <p:spPr bwMode="auto">
          <a:xfrm>
            <a:off x="6525021" y="4149080"/>
            <a:ext cx="3342530" cy="2232248"/>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12297"/>
                                        </p:tgtEl>
                                        <p:attrNameLst>
                                          <p:attrName>style.visibility</p:attrName>
                                        </p:attrNameLst>
                                      </p:cBhvr>
                                      <p:to>
                                        <p:strVal val="visible"/>
                                      </p:to>
                                    </p:set>
                                    <p:animEffect transition="in" filter="blinds(horizontal)">
                                      <p:cBhvr>
                                        <p:cTn id="10" dur="500"/>
                                        <p:tgtEl>
                                          <p:spTgt spid="1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层次分析法</a:t>
            </a:r>
            <a:r>
              <a:rPr lang="en-US" altLang="zh-CN" dirty="0" smtClean="0"/>
              <a:t> (AHP)</a:t>
            </a:r>
            <a:endParaRPr lang="zh-CN" altLang="en-US" dirty="0"/>
          </a:p>
        </p:txBody>
      </p:sp>
      <p:sp>
        <p:nvSpPr>
          <p:cNvPr id="3" name="Content Placeholder 2"/>
          <p:cNvSpPr>
            <a:spLocks noGrp="1"/>
          </p:cNvSpPr>
          <p:nvPr>
            <p:ph idx="1"/>
          </p:nvPr>
        </p:nvSpPr>
        <p:spPr/>
        <p:txBody>
          <a:bodyPr/>
          <a:lstStyle/>
          <a:p>
            <a:pPr lvl="0">
              <a:defRPr/>
            </a:pPr>
            <a:r>
              <a:rPr lang="en-US" altLang="zh-CN" dirty="0" smtClean="0"/>
              <a:t>AHP</a:t>
            </a:r>
            <a:r>
              <a:rPr lang="zh-CN" altLang="en-US" dirty="0" smtClean="0"/>
              <a:t>由统计和行为学家</a:t>
            </a:r>
            <a:r>
              <a:rPr lang="en-US" altLang="zh-CN" dirty="0" smtClean="0"/>
              <a:t>Thomas Saaty</a:t>
            </a:r>
            <a:r>
              <a:rPr lang="zh-CN" altLang="en-US" dirty="0" smtClean="0"/>
              <a:t>于</a:t>
            </a:r>
            <a:r>
              <a:rPr lang="en-US" altLang="zh-CN" dirty="0" smtClean="0"/>
              <a:t>1970</a:t>
            </a:r>
            <a:r>
              <a:rPr lang="zh-CN" altLang="en-US" dirty="0" smtClean="0"/>
              <a:t>年代提出，常用于复杂决策。</a:t>
            </a:r>
            <a:endParaRPr lang="en-US" altLang="zh-CN" dirty="0" smtClean="0"/>
          </a:p>
          <a:p>
            <a:pPr lvl="1"/>
            <a:r>
              <a:rPr lang="zh-CN" altLang="en-US" dirty="0" smtClean="0"/>
              <a:t>兼具机定法和商谈法的特征</a:t>
            </a:r>
            <a:endParaRPr lang="en-US" altLang="zh-CN" dirty="0" smtClean="0"/>
          </a:p>
          <a:p>
            <a:pPr lvl="1"/>
            <a:endParaRPr lang="en-US" altLang="zh-CN" dirty="0" smtClean="0"/>
          </a:p>
          <a:p>
            <a:pPr lvl="1"/>
            <a:r>
              <a:rPr lang="zh-CN" altLang="en-US" dirty="0" smtClean="0"/>
              <a:t>见于业界的一些需求分级实践</a:t>
            </a:r>
            <a:endParaRPr lang="en-US" altLang="zh-CN" dirty="0" smtClean="0"/>
          </a:p>
          <a:p>
            <a:pPr lvl="1"/>
            <a:r>
              <a:rPr lang="zh-CN" altLang="en-US" dirty="0" smtClean="0"/>
              <a:t>具有较好的公信力</a:t>
            </a:r>
            <a:endParaRPr lang="en-US" altLang="zh-CN"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51</a:t>
            </a:fld>
            <a:endParaRPr lang="zh-CN" altLang="en-US" dirty="0"/>
          </a:p>
        </p:txBody>
      </p:sp>
      <p:pic>
        <p:nvPicPr>
          <p:cNvPr id="11266" name="Picture 2" descr="http://upload.wikimedia.org/wikipedia/commons/thumb/6/63/ThomasLSaaty2008.jpg/220px-ThomasLSaaty2008.jpg"/>
          <p:cNvPicPr>
            <a:picLocks noChangeAspect="1" noChangeArrowheads="1"/>
          </p:cNvPicPr>
          <p:nvPr/>
        </p:nvPicPr>
        <p:blipFill>
          <a:blip r:embed="rId2" cstate="print"/>
          <a:srcRect/>
          <a:stretch>
            <a:fillRect/>
          </a:stretch>
        </p:blipFill>
        <p:spPr bwMode="auto">
          <a:xfrm>
            <a:off x="7215256" y="2727550"/>
            <a:ext cx="2270125" cy="2933701"/>
          </a:xfrm>
          <a:prstGeom prst="rect">
            <a:avLst/>
          </a:prstGeom>
          <a:noFill/>
        </p:spPr>
      </p:pic>
      <p:sp>
        <p:nvSpPr>
          <p:cNvPr id="6" name="Rectangle 5"/>
          <p:cNvSpPr/>
          <p:nvPr/>
        </p:nvSpPr>
        <p:spPr>
          <a:xfrm>
            <a:off x="7371271" y="5589243"/>
            <a:ext cx="1844741" cy="373597"/>
          </a:xfrm>
          <a:prstGeom prst="rect">
            <a:avLst/>
          </a:prstGeom>
        </p:spPr>
        <p:txBody>
          <a:bodyPr wrap="none" lIns="95665" tIns="47832" rIns="95665" bIns="47832">
            <a:spAutoFit/>
          </a:bodyPr>
          <a:lstStyle/>
          <a:p>
            <a:r>
              <a:rPr lang="en-US" altLang="zh-CN" dirty="0" smtClean="0"/>
              <a:t>Thomas Saaty</a:t>
            </a:r>
            <a:endParaRPr lang="zh-CN" altLang="en-US" dirty="0"/>
          </a:p>
        </p:txBody>
      </p:sp>
    </p:spTree>
  </p:cSld>
  <p:clrMapOvr>
    <a:masterClrMapping/>
  </p:clrMapOvr>
  <p:transition spd="slow">
    <p:blinds/>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3884710" y="3083861"/>
            <a:ext cx="951755" cy="896470"/>
          </a:xfrm>
          <a:custGeom>
            <a:avLst/>
            <a:gdLst>
              <a:gd name="connsiteX0" fmla="*/ 0 w 878542"/>
              <a:gd name="connsiteY0" fmla="*/ 0 h 896470"/>
              <a:gd name="connsiteX1" fmla="*/ 107577 w 878542"/>
              <a:gd name="connsiteY1" fmla="*/ 8965 h 896470"/>
              <a:gd name="connsiteX2" fmla="*/ 134471 w 878542"/>
              <a:gd name="connsiteY2" fmla="*/ 17929 h 896470"/>
              <a:gd name="connsiteX3" fmla="*/ 170330 w 878542"/>
              <a:gd name="connsiteY3" fmla="*/ 26894 h 896470"/>
              <a:gd name="connsiteX4" fmla="*/ 197224 w 878542"/>
              <a:gd name="connsiteY4" fmla="*/ 44823 h 896470"/>
              <a:gd name="connsiteX5" fmla="*/ 259977 w 878542"/>
              <a:gd name="connsiteY5" fmla="*/ 62753 h 896470"/>
              <a:gd name="connsiteX6" fmla="*/ 322730 w 878542"/>
              <a:gd name="connsiteY6" fmla="*/ 98612 h 896470"/>
              <a:gd name="connsiteX7" fmla="*/ 403412 w 878542"/>
              <a:gd name="connsiteY7" fmla="*/ 143435 h 896470"/>
              <a:gd name="connsiteX8" fmla="*/ 421342 w 878542"/>
              <a:gd name="connsiteY8" fmla="*/ 161365 h 896470"/>
              <a:gd name="connsiteX9" fmla="*/ 448236 w 878542"/>
              <a:gd name="connsiteY9" fmla="*/ 179294 h 896470"/>
              <a:gd name="connsiteX10" fmla="*/ 510989 w 878542"/>
              <a:gd name="connsiteY10" fmla="*/ 242047 h 896470"/>
              <a:gd name="connsiteX11" fmla="*/ 537883 w 878542"/>
              <a:gd name="connsiteY11" fmla="*/ 268941 h 896470"/>
              <a:gd name="connsiteX12" fmla="*/ 564777 w 878542"/>
              <a:gd name="connsiteY12" fmla="*/ 286870 h 896470"/>
              <a:gd name="connsiteX13" fmla="*/ 582706 w 878542"/>
              <a:gd name="connsiteY13" fmla="*/ 313765 h 896470"/>
              <a:gd name="connsiteX14" fmla="*/ 627530 w 878542"/>
              <a:gd name="connsiteY14" fmla="*/ 358588 h 896470"/>
              <a:gd name="connsiteX15" fmla="*/ 663389 w 878542"/>
              <a:gd name="connsiteY15" fmla="*/ 403412 h 896470"/>
              <a:gd name="connsiteX16" fmla="*/ 690283 w 878542"/>
              <a:gd name="connsiteY16" fmla="*/ 448235 h 896470"/>
              <a:gd name="connsiteX17" fmla="*/ 717177 w 878542"/>
              <a:gd name="connsiteY17" fmla="*/ 493059 h 896470"/>
              <a:gd name="connsiteX18" fmla="*/ 753036 w 878542"/>
              <a:gd name="connsiteY18" fmla="*/ 537882 h 896470"/>
              <a:gd name="connsiteX19" fmla="*/ 770965 w 878542"/>
              <a:gd name="connsiteY19" fmla="*/ 591670 h 896470"/>
              <a:gd name="connsiteX20" fmla="*/ 788894 w 878542"/>
              <a:gd name="connsiteY20" fmla="*/ 645459 h 896470"/>
              <a:gd name="connsiteX21" fmla="*/ 797859 w 878542"/>
              <a:gd name="connsiteY21" fmla="*/ 672353 h 896470"/>
              <a:gd name="connsiteX22" fmla="*/ 806824 w 878542"/>
              <a:gd name="connsiteY22" fmla="*/ 708212 h 896470"/>
              <a:gd name="connsiteX23" fmla="*/ 824753 w 878542"/>
              <a:gd name="connsiteY23" fmla="*/ 762000 h 896470"/>
              <a:gd name="connsiteX24" fmla="*/ 833718 w 878542"/>
              <a:gd name="connsiteY24" fmla="*/ 806823 h 896470"/>
              <a:gd name="connsiteX25" fmla="*/ 851647 w 878542"/>
              <a:gd name="connsiteY25" fmla="*/ 860612 h 896470"/>
              <a:gd name="connsiteX26" fmla="*/ 806824 w 878542"/>
              <a:gd name="connsiteY26" fmla="*/ 824753 h 896470"/>
              <a:gd name="connsiteX27" fmla="*/ 762000 w 878542"/>
              <a:gd name="connsiteY27" fmla="*/ 779929 h 896470"/>
              <a:gd name="connsiteX28" fmla="*/ 770965 w 878542"/>
              <a:gd name="connsiteY28" fmla="*/ 806823 h 896470"/>
              <a:gd name="connsiteX29" fmla="*/ 806824 w 878542"/>
              <a:gd name="connsiteY29" fmla="*/ 842682 h 896470"/>
              <a:gd name="connsiteX30" fmla="*/ 842683 w 878542"/>
              <a:gd name="connsiteY30" fmla="*/ 878541 h 896470"/>
              <a:gd name="connsiteX31" fmla="*/ 869577 w 878542"/>
              <a:gd name="connsiteY31" fmla="*/ 896470 h 896470"/>
              <a:gd name="connsiteX32" fmla="*/ 860612 w 878542"/>
              <a:gd name="connsiteY32" fmla="*/ 842682 h 896470"/>
              <a:gd name="connsiteX33" fmla="*/ 878542 w 878542"/>
              <a:gd name="connsiteY33" fmla="*/ 735106 h 896470"/>
              <a:gd name="connsiteX34" fmla="*/ 869577 w 878542"/>
              <a:gd name="connsiteY34" fmla="*/ 797859 h 896470"/>
              <a:gd name="connsiteX35" fmla="*/ 851647 w 878542"/>
              <a:gd name="connsiteY35" fmla="*/ 878541 h 89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78542" h="896470">
                <a:moveTo>
                  <a:pt x="0" y="0"/>
                </a:moveTo>
                <a:cubicBezTo>
                  <a:pt x="35859" y="2988"/>
                  <a:pt x="71909" y="4209"/>
                  <a:pt x="107577" y="8965"/>
                </a:cubicBezTo>
                <a:cubicBezTo>
                  <a:pt x="116944" y="10214"/>
                  <a:pt x="125385" y="15333"/>
                  <a:pt x="134471" y="17929"/>
                </a:cubicBezTo>
                <a:cubicBezTo>
                  <a:pt x="146318" y="21314"/>
                  <a:pt x="158377" y="23906"/>
                  <a:pt x="170330" y="26894"/>
                </a:cubicBezTo>
                <a:cubicBezTo>
                  <a:pt x="179295" y="32870"/>
                  <a:pt x="187587" y="40005"/>
                  <a:pt x="197224" y="44823"/>
                </a:cubicBezTo>
                <a:cubicBezTo>
                  <a:pt x="210086" y="51254"/>
                  <a:pt x="248486" y="59880"/>
                  <a:pt x="259977" y="62753"/>
                </a:cubicBezTo>
                <a:cubicBezTo>
                  <a:pt x="320359" y="123135"/>
                  <a:pt x="250494" y="62494"/>
                  <a:pt x="322730" y="98612"/>
                </a:cubicBezTo>
                <a:cubicBezTo>
                  <a:pt x="446035" y="160264"/>
                  <a:pt x="329038" y="118643"/>
                  <a:pt x="403412" y="143435"/>
                </a:cubicBezTo>
                <a:cubicBezTo>
                  <a:pt x="409389" y="149412"/>
                  <a:pt x="414742" y="156085"/>
                  <a:pt x="421342" y="161365"/>
                </a:cubicBezTo>
                <a:cubicBezTo>
                  <a:pt x="429755" y="168096"/>
                  <a:pt x="440228" y="172087"/>
                  <a:pt x="448236" y="179294"/>
                </a:cubicBezTo>
                <a:cubicBezTo>
                  <a:pt x="470224" y="199083"/>
                  <a:pt x="490071" y="221129"/>
                  <a:pt x="510989" y="242047"/>
                </a:cubicBezTo>
                <a:cubicBezTo>
                  <a:pt x="519954" y="251012"/>
                  <a:pt x="527334" y="261909"/>
                  <a:pt x="537883" y="268941"/>
                </a:cubicBezTo>
                <a:lnTo>
                  <a:pt x="564777" y="286870"/>
                </a:lnTo>
                <a:cubicBezTo>
                  <a:pt x="570753" y="295835"/>
                  <a:pt x="575611" y="305656"/>
                  <a:pt x="582706" y="313765"/>
                </a:cubicBezTo>
                <a:cubicBezTo>
                  <a:pt x="596620" y="329667"/>
                  <a:pt x="615809" y="341007"/>
                  <a:pt x="627530" y="358588"/>
                </a:cubicBezTo>
                <a:cubicBezTo>
                  <a:pt x="650147" y="392515"/>
                  <a:pt x="637841" y="377864"/>
                  <a:pt x="663389" y="403412"/>
                </a:cubicBezTo>
                <a:cubicBezTo>
                  <a:pt x="688782" y="479598"/>
                  <a:pt x="653366" y="386708"/>
                  <a:pt x="690283" y="448235"/>
                </a:cubicBezTo>
                <a:cubicBezTo>
                  <a:pt x="725198" y="506425"/>
                  <a:pt x="671744" y="447626"/>
                  <a:pt x="717177" y="493059"/>
                </a:cubicBezTo>
                <a:cubicBezTo>
                  <a:pt x="749874" y="591146"/>
                  <a:pt x="695106" y="445194"/>
                  <a:pt x="753036" y="537882"/>
                </a:cubicBezTo>
                <a:cubicBezTo>
                  <a:pt x="763053" y="553908"/>
                  <a:pt x="764989" y="573741"/>
                  <a:pt x="770965" y="591670"/>
                </a:cubicBezTo>
                <a:lnTo>
                  <a:pt x="788894" y="645459"/>
                </a:lnTo>
                <a:cubicBezTo>
                  <a:pt x="791882" y="654424"/>
                  <a:pt x="795567" y="663186"/>
                  <a:pt x="797859" y="672353"/>
                </a:cubicBezTo>
                <a:cubicBezTo>
                  <a:pt x="800847" y="684306"/>
                  <a:pt x="803284" y="696411"/>
                  <a:pt x="806824" y="708212"/>
                </a:cubicBezTo>
                <a:cubicBezTo>
                  <a:pt x="812255" y="726314"/>
                  <a:pt x="821046" y="743468"/>
                  <a:pt x="824753" y="762000"/>
                </a:cubicBezTo>
                <a:cubicBezTo>
                  <a:pt x="827741" y="776941"/>
                  <a:pt x="829709" y="792123"/>
                  <a:pt x="833718" y="806823"/>
                </a:cubicBezTo>
                <a:cubicBezTo>
                  <a:pt x="838691" y="825057"/>
                  <a:pt x="865011" y="873976"/>
                  <a:pt x="851647" y="860612"/>
                </a:cubicBezTo>
                <a:cubicBezTo>
                  <a:pt x="826100" y="835063"/>
                  <a:pt x="840751" y="847370"/>
                  <a:pt x="806824" y="824753"/>
                </a:cubicBezTo>
                <a:cubicBezTo>
                  <a:pt x="803836" y="820271"/>
                  <a:pt x="776940" y="772459"/>
                  <a:pt x="762000" y="779929"/>
                </a:cubicBezTo>
                <a:cubicBezTo>
                  <a:pt x="753548" y="784155"/>
                  <a:pt x="765472" y="799134"/>
                  <a:pt x="770965" y="806823"/>
                </a:cubicBezTo>
                <a:cubicBezTo>
                  <a:pt x="780790" y="820578"/>
                  <a:pt x="794871" y="830729"/>
                  <a:pt x="806824" y="842682"/>
                </a:cubicBezTo>
                <a:lnTo>
                  <a:pt x="842683" y="878541"/>
                </a:lnTo>
                <a:lnTo>
                  <a:pt x="869577" y="896470"/>
                </a:lnTo>
                <a:cubicBezTo>
                  <a:pt x="866589" y="878541"/>
                  <a:pt x="860612" y="860859"/>
                  <a:pt x="860612" y="842682"/>
                </a:cubicBezTo>
                <a:cubicBezTo>
                  <a:pt x="860612" y="782633"/>
                  <a:pt x="864515" y="777186"/>
                  <a:pt x="878542" y="735106"/>
                </a:cubicBezTo>
                <a:cubicBezTo>
                  <a:pt x="875554" y="756024"/>
                  <a:pt x="874328" y="777270"/>
                  <a:pt x="869577" y="797859"/>
                </a:cubicBezTo>
                <a:cubicBezTo>
                  <a:pt x="848812" y="887837"/>
                  <a:pt x="851647" y="819615"/>
                  <a:pt x="851647" y="878541"/>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lIns="95665" tIns="47832" rIns="95665" bIns="47832" rtlCol="0" anchor="ctr"/>
          <a:lstStyle/>
          <a:p>
            <a:pPr algn="ctr"/>
            <a:endParaRPr lang="zh-CN" altLang="en-US"/>
          </a:p>
        </p:txBody>
      </p:sp>
      <p:sp>
        <p:nvSpPr>
          <p:cNvPr id="2" name="Title 1"/>
          <p:cNvSpPr>
            <a:spLocks noGrp="1"/>
          </p:cNvSpPr>
          <p:nvPr>
            <p:ph type="title"/>
          </p:nvPr>
        </p:nvSpPr>
        <p:spPr/>
        <p:txBody>
          <a:bodyPr/>
          <a:lstStyle/>
          <a:p>
            <a:r>
              <a:rPr lang="en-US" altLang="zh-CN" dirty="0" smtClean="0"/>
              <a:t>AHP</a:t>
            </a:r>
            <a:r>
              <a:rPr lang="zh-CN" altLang="en-US" dirty="0" smtClean="0"/>
              <a:t>于需求分级</a:t>
            </a:r>
            <a:r>
              <a:rPr lang="en-US" altLang="zh-CN" dirty="0" smtClean="0"/>
              <a:t>—</a:t>
            </a:r>
            <a:r>
              <a:rPr lang="zh-CN" altLang="en-US" dirty="0" smtClean="0"/>
              <a:t>示例</a:t>
            </a:r>
            <a:endParaRPr lang="zh-CN" altLang="en-US" dirty="0"/>
          </a:p>
        </p:txBody>
      </p:sp>
      <p:sp>
        <p:nvSpPr>
          <p:cNvPr id="3" name="Content Placeholder 2"/>
          <p:cNvSpPr>
            <a:spLocks noGrp="1"/>
          </p:cNvSpPr>
          <p:nvPr>
            <p:ph idx="1"/>
          </p:nvPr>
        </p:nvSpPr>
        <p:spPr>
          <a:xfrm>
            <a:off x="613964" y="1124746"/>
            <a:ext cx="8667750" cy="2592289"/>
          </a:xfrm>
        </p:spPr>
        <p:txBody>
          <a:bodyPr/>
          <a:lstStyle/>
          <a:p>
            <a:pPr>
              <a:buNone/>
            </a:pPr>
            <a:r>
              <a:rPr lang="zh-CN" altLang="en-US" sz="2500" dirty="0" smtClean="0"/>
              <a:t>假定四个需求：</a:t>
            </a:r>
            <a:r>
              <a:rPr lang="en-US" altLang="zh-CN" sz="2500" dirty="0" smtClean="0"/>
              <a:t>A</a:t>
            </a:r>
            <a:r>
              <a:rPr lang="zh-CN" altLang="en-US" sz="2500" dirty="0" smtClean="0"/>
              <a:t>、</a:t>
            </a:r>
            <a:r>
              <a:rPr lang="en-US" altLang="zh-CN" sz="2500" dirty="0" smtClean="0"/>
              <a:t>B</a:t>
            </a:r>
            <a:r>
              <a:rPr lang="zh-CN" altLang="en-US" sz="2500" dirty="0" smtClean="0"/>
              <a:t>、</a:t>
            </a:r>
            <a:r>
              <a:rPr lang="en-US" altLang="zh-CN" sz="2500" dirty="0" smtClean="0"/>
              <a:t>C</a:t>
            </a:r>
            <a:r>
              <a:rPr lang="zh-CN" altLang="en-US" sz="2500" dirty="0" smtClean="0"/>
              <a:t>和</a:t>
            </a:r>
            <a:r>
              <a:rPr lang="en-US" altLang="zh-CN" sz="2500" dirty="0" smtClean="0"/>
              <a:t>D</a:t>
            </a:r>
            <a:r>
              <a:rPr lang="zh-CN" altLang="en-US" sz="2500" dirty="0" smtClean="0"/>
              <a:t>。</a:t>
            </a:r>
            <a:endParaRPr lang="en-US" altLang="zh-CN" sz="2500" dirty="0" smtClean="0"/>
          </a:p>
          <a:p>
            <a:pPr marL="624211" indent="-538113">
              <a:buFont typeface="+mj-lt"/>
              <a:buAutoNum type="arabicPeriod"/>
            </a:pPr>
            <a:r>
              <a:rPr lang="zh-CN" altLang="en-US" sz="2500" dirty="0" smtClean="0"/>
              <a:t>通过两两配对的</a:t>
            </a:r>
            <a:r>
              <a:rPr lang="zh-CN" altLang="en-US" sz="2500" dirty="0" smtClean="0">
                <a:solidFill>
                  <a:srgbClr val="0000FF"/>
                </a:solidFill>
              </a:rPr>
              <a:t>成本</a:t>
            </a:r>
            <a:r>
              <a:rPr lang="zh-CN" altLang="en-US" sz="2500" dirty="0" smtClean="0"/>
              <a:t>比较分析</a:t>
            </a:r>
            <a:r>
              <a:rPr lang="en-US" altLang="zh-CN" sz="2500" dirty="0" smtClean="0"/>
              <a:t>, </a:t>
            </a:r>
            <a:r>
              <a:rPr lang="zh-CN" altLang="en-US" sz="2500" dirty="0" smtClean="0"/>
              <a:t>得左表</a:t>
            </a:r>
            <a:endParaRPr lang="en-US" altLang="zh-CN" sz="2500" dirty="0" smtClean="0"/>
          </a:p>
          <a:p>
            <a:pPr marL="624211" indent="-538113">
              <a:buFont typeface="+mj-lt"/>
              <a:buAutoNum type="arabicPeriod"/>
            </a:pPr>
            <a:r>
              <a:rPr lang="zh-CN" altLang="en-US" sz="2500" dirty="0" smtClean="0"/>
              <a:t>然后将结果规范化</a:t>
            </a:r>
            <a:r>
              <a:rPr lang="en-US" altLang="zh-CN" sz="2500" dirty="0" smtClean="0"/>
              <a:t>, </a:t>
            </a:r>
            <a:r>
              <a:rPr lang="zh-CN" altLang="en-US" sz="2500" dirty="0" smtClean="0"/>
              <a:t>得右表（</a:t>
            </a:r>
            <a:r>
              <a:rPr lang="zh-CN" altLang="en-US" sz="2500" dirty="0" smtClean="0">
                <a:solidFill>
                  <a:srgbClr val="0000FF"/>
                </a:solidFill>
              </a:rPr>
              <a:t>成本矩阵</a:t>
            </a:r>
            <a:r>
              <a:rPr lang="zh-CN" altLang="en-US" sz="2500" dirty="0" smtClean="0"/>
              <a:t>）</a:t>
            </a:r>
            <a:endParaRPr lang="en-US" altLang="zh-CN" sz="2500" dirty="0" smtClean="0"/>
          </a:p>
          <a:p>
            <a:pPr marL="624211" indent="-538113">
              <a:buFont typeface="+mj-lt"/>
              <a:buAutoNum type="arabicPeriod" startAt="3"/>
            </a:pPr>
            <a:r>
              <a:rPr lang="zh-CN" altLang="en-US" sz="2500" dirty="0" smtClean="0"/>
              <a:t>将上述过程针对需求的</a:t>
            </a:r>
            <a:r>
              <a:rPr lang="zh-CN" altLang="en-US" sz="2500" dirty="0" smtClean="0">
                <a:solidFill>
                  <a:srgbClr val="0000FF"/>
                </a:solidFill>
              </a:rPr>
              <a:t>价值</a:t>
            </a:r>
            <a:r>
              <a:rPr lang="zh-CN" altLang="en-US" sz="2500" dirty="0" smtClean="0"/>
              <a:t>重复执行一遍</a:t>
            </a:r>
            <a:r>
              <a:rPr lang="en-US" altLang="zh-CN" sz="2500" dirty="0" smtClean="0"/>
              <a:t>, </a:t>
            </a:r>
            <a:r>
              <a:rPr lang="zh-CN" altLang="en-US" sz="2500" dirty="0" smtClean="0"/>
              <a:t>得到需求的相对</a:t>
            </a:r>
            <a:r>
              <a:rPr lang="zh-CN" altLang="en-US" sz="2500" dirty="0" smtClean="0">
                <a:solidFill>
                  <a:srgbClr val="0000FF"/>
                </a:solidFill>
              </a:rPr>
              <a:t>价值矩阵</a:t>
            </a:r>
            <a:r>
              <a:rPr lang="zh-CN" altLang="en-US" sz="2500" dirty="0" smtClean="0"/>
              <a:t>。</a:t>
            </a:r>
            <a:endParaRPr lang="en-US" altLang="zh-CN" sz="2500" dirty="0" smtClean="0"/>
          </a:p>
          <a:p>
            <a:pPr marL="911205" lvl="1" indent="-538113">
              <a:buNone/>
            </a:pPr>
            <a:r>
              <a:rPr lang="zh-CN" altLang="en-US" sz="2500" dirty="0" smtClean="0"/>
              <a:t>假定四需求的相对价值分别是</a:t>
            </a:r>
            <a:r>
              <a:rPr lang="en-US" altLang="zh-CN" sz="2500" dirty="0" smtClean="0"/>
              <a:t>12%</a:t>
            </a:r>
            <a:r>
              <a:rPr lang="zh-CN" altLang="en-US" sz="2500" dirty="0" smtClean="0"/>
              <a:t>、</a:t>
            </a:r>
            <a:r>
              <a:rPr lang="en-US" altLang="zh-CN" sz="2500" dirty="0" smtClean="0"/>
              <a:t>50%</a:t>
            </a:r>
            <a:r>
              <a:rPr lang="zh-CN" altLang="en-US" sz="2500" dirty="0" smtClean="0"/>
              <a:t>、</a:t>
            </a:r>
            <a:r>
              <a:rPr lang="en-US" altLang="zh-CN" sz="2500" dirty="0" smtClean="0"/>
              <a:t>30%</a:t>
            </a:r>
            <a:r>
              <a:rPr lang="zh-CN" altLang="en-US" sz="2500" dirty="0" smtClean="0"/>
              <a:t>、和</a:t>
            </a:r>
            <a:r>
              <a:rPr lang="en-US" altLang="zh-CN" sz="2500" dirty="0" smtClean="0"/>
              <a:t>8%</a:t>
            </a:r>
            <a:r>
              <a:rPr lang="zh-CN" altLang="en-US" sz="2500" dirty="0" smtClean="0"/>
              <a:t>。</a:t>
            </a:r>
            <a:endParaRPr lang="en-US" altLang="zh-CN" sz="2500" dirty="0" smtClean="0"/>
          </a:p>
          <a:p>
            <a:pPr marL="624211" indent="-538113">
              <a:buFont typeface="+mj-lt"/>
              <a:buAutoNum type="arabicPeriod"/>
            </a:pP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52</a:t>
            </a:fld>
            <a:endParaRPr lang="zh-CN" altLang="en-US" dirty="0"/>
          </a:p>
        </p:txBody>
      </p:sp>
      <p:sp>
        <p:nvSpPr>
          <p:cNvPr id="8" name="TextBox 7"/>
          <p:cNvSpPr txBox="1"/>
          <p:nvPr/>
        </p:nvSpPr>
        <p:spPr>
          <a:xfrm>
            <a:off x="4242120" y="2852941"/>
            <a:ext cx="834400" cy="481319"/>
          </a:xfrm>
          <a:prstGeom prst="rect">
            <a:avLst/>
          </a:prstGeom>
          <a:noFill/>
        </p:spPr>
        <p:txBody>
          <a:bodyPr wrap="none" lIns="95665" tIns="47832" rIns="95665" bIns="47832" rtlCol="0">
            <a:spAutoFit/>
          </a:bodyPr>
          <a:lstStyle/>
          <a:p>
            <a:r>
              <a:rPr lang="zh-CN" altLang="en-US" sz="2500" dirty="0" smtClean="0">
                <a:solidFill>
                  <a:srgbClr val="FF0000"/>
                </a:solidFill>
                <a:ea typeface="文鼎CS长美黑" pitchFamily="49" charset="-122"/>
              </a:rPr>
              <a:t>类似</a:t>
            </a:r>
            <a:endParaRPr lang="zh-CN" altLang="en-US" sz="2500" dirty="0">
              <a:solidFill>
                <a:srgbClr val="FF0000"/>
              </a:solidFill>
              <a:ea typeface="文鼎CS长美黑" pitchFamily="49" charset="-122"/>
            </a:endParaRPr>
          </a:p>
        </p:txBody>
      </p:sp>
      <p:pic>
        <p:nvPicPr>
          <p:cNvPr id="9" name="Picture 3"/>
          <p:cNvPicPr>
            <a:picLocks noChangeAspect="1" noChangeArrowheads="1"/>
          </p:cNvPicPr>
          <p:nvPr/>
        </p:nvPicPr>
        <p:blipFill>
          <a:blip r:embed="rId2" cstate="print"/>
          <a:srcRect/>
          <a:stretch>
            <a:fillRect/>
          </a:stretch>
        </p:blipFill>
        <p:spPr bwMode="auto">
          <a:xfrm>
            <a:off x="4362582" y="4078560"/>
            <a:ext cx="5270938" cy="2590800"/>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364338" y="4038600"/>
            <a:ext cx="3068930" cy="2590800"/>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00"/>
                                        <p:tgtEl>
                                          <p:spTgt spid="3">
                                            <p:txEl>
                                              <p:pRg st="4" end="4"/>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AHP</a:t>
            </a:r>
            <a:r>
              <a:rPr lang="zh-CN" altLang="en-US" dirty="0" smtClean="0"/>
              <a:t>于需求分级</a:t>
            </a:r>
            <a:r>
              <a:rPr lang="en-US" altLang="zh-CN" dirty="0" smtClean="0"/>
              <a:t>—</a:t>
            </a:r>
            <a:r>
              <a:rPr lang="zh-CN" altLang="en-US" dirty="0" smtClean="0"/>
              <a:t>示例</a:t>
            </a:r>
            <a:endParaRPr lang="zh-CN" altLang="en-US" dirty="0"/>
          </a:p>
        </p:txBody>
      </p:sp>
      <p:sp>
        <p:nvSpPr>
          <p:cNvPr id="3" name="Content Placeholder 2"/>
          <p:cNvSpPr>
            <a:spLocks noGrp="1"/>
          </p:cNvSpPr>
          <p:nvPr>
            <p:ph idx="1"/>
          </p:nvPr>
        </p:nvSpPr>
        <p:spPr>
          <a:xfrm>
            <a:off x="613964" y="1268760"/>
            <a:ext cx="8667750" cy="648072"/>
          </a:xfrm>
        </p:spPr>
        <p:txBody>
          <a:bodyPr/>
          <a:lstStyle/>
          <a:p>
            <a:pPr>
              <a:buNone/>
            </a:pPr>
            <a:r>
              <a:rPr lang="en-US" altLang="zh-CN" dirty="0" smtClean="0">
                <a:solidFill>
                  <a:srgbClr val="C00000"/>
                </a:solidFill>
              </a:rPr>
              <a:t>4.</a:t>
            </a:r>
            <a:r>
              <a:rPr lang="en-US" altLang="zh-CN" dirty="0" smtClean="0"/>
              <a:t> </a:t>
            </a:r>
            <a:r>
              <a:rPr lang="zh-CN" altLang="en-US" dirty="0" smtClean="0"/>
              <a:t>画出需求的</a:t>
            </a:r>
            <a:r>
              <a:rPr lang="zh-CN" altLang="en-US" dirty="0" smtClean="0">
                <a:solidFill>
                  <a:srgbClr val="0000FF"/>
                </a:solidFill>
              </a:rPr>
              <a:t>成本</a:t>
            </a:r>
            <a:r>
              <a:rPr lang="en-US" altLang="zh-CN" dirty="0" smtClean="0">
                <a:solidFill>
                  <a:srgbClr val="0000FF"/>
                </a:solidFill>
              </a:rPr>
              <a:t>--</a:t>
            </a:r>
            <a:r>
              <a:rPr lang="zh-CN" altLang="en-US" dirty="0" smtClean="0">
                <a:solidFill>
                  <a:srgbClr val="0000FF"/>
                </a:solidFill>
              </a:rPr>
              <a:t>价值图</a:t>
            </a:r>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53</a:t>
            </a:fld>
            <a:endParaRPr lang="zh-CN" altLang="en-US" dirty="0"/>
          </a:p>
        </p:txBody>
      </p:sp>
      <p:pic>
        <p:nvPicPr>
          <p:cNvPr id="9217" name="Picture 1" descr="E:\SECBOK\Content\Figures\ReqCostValueMap.png"/>
          <p:cNvPicPr>
            <a:picLocks noChangeAspect="1" noChangeArrowheads="1"/>
          </p:cNvPicPr>
          <p:nvPr/>
        </p:nvPicPr>
        <p:blipFill>
          <a:blip r:embed="rId2" cstate="print"/>
          <a:srcRect/>
          <a:stretch>
            <a:fillRect/>
          </a:stretch>
        </p:blipFill>
        <p:spPr bwMode="auto">
          <a:xfrm>
            <a:off x="1409482" y="2060852"/>
            <a:ext cx="7053914" cy="4320481"/>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多依据分级实践</a:t>
            </a:r>
            <a:endParaRPr lang="zh-CN" altLang="en-US" dirty="0"/>
          </a:p>
        </p:txBody>
      </p:sp>
      <p:sp>
        <p:nvSpPr>
          <p:cNvPr id="3" name="Content Placeholder 2"/>
          <p:cNvSpPr>
            <a:spLocks noGrp="1"/>
          </p:cNvSpPr>
          <p:nvPr>
            <p:ph idx="1"/>
          </p:nvPr>
        </p:nvSpPr>
        <p:spPr>
          <a:xfrm>
            <a:off x="5031010" y="3861048"/>
            <a:ext cx="4406939" cy="1944216"/>
          </a:xfrm>
        </p:spPr>
        <p:txBody>
          <a:bodyPr/>
          <a:lstStyle/>
          <a:p>
            <a:r>
              <a:rPr lang="zh-CN" altLang="en-US" sz="2900" dirty="0" smtClean="0"/>
              <a:t>常用依据是</a:t>
            </a:r>
            <a:r>
              <a:rPr lang="zh-CN" altLang="en-US" sz="2900" dirty="0" smtClean="0">
                <a:solidFill>
                  <a:srgbClr val="C00000"/>
                </a:solidFill>
              </a:rPr>
              <a:t>重要性</a:t>
            </a:r>
            <a:endParaRPr lang="en-US" altLang="zh-CN" sz="2900" dirty="0" smtClean="0">
              <a:solidFill>
                <a:srgbClr val="C00000"/>
              </a:solidFill>
            </a:endParaRPr>
          </a:p>
          <a:p>
            <a:pPr lvl="1"/>
            <a:r>
              <a:rPr lang="zh-CN" altLang="en-US" sz="2500" dirty="0" smtClean="0"/>
              <a:t>必须级 </a:t>
            </a:r>
            <a:r>
              <a:rPr lang="en-US" altLang="zh-CN" sz="2500" dirty="0" smtClean="0"/>
              <a:t>(Must-Do)</a:t>
            </a:r>
          </a:p>
          <a:p>
            <a:pPr lvl="1"/>
            <a:r>
              <a:rPr lang="zh-CN" altLang="en-US" sz="2500" dirty="0" smtClean="0"/>
              <a:t>应该级 </a:t>
            </a:r>
            <a:r>
              <a:rPr lang="en-US" altLang="zh-CN" sz="2500" dirty="0" smtClean="0"/>
              <a:t>(Should-Do)</a:t>
            </a:r>
          </a:p>
          <a:p>
            <a:pPr lvl="1"/>
            <a:r>
              <a:rPr lang="zh-CN" altLang="en-US" sz="2500" dirty="0" smtClean="0"/>
              <a:t>期望级 </a:t>
            </a:r>
            <a:r>
              <a:rPr lang="en-US" altLang="zh-CN" sz="2500" dirty="0" smtClean="0"/>
              <a:t>(Could-Do)</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54</a:t>
            </a:fld>
            <a:endParaRPr lang="zh-CN" altLang="en-US" dirty="0"/>
          </a:p>
        </p:txBody>
      </p:sp>
      <p:sp>
        <p:nvSpPr>
          <p:cNvPr id="5" name="Rectangle 4"/>
          <p:cNvSpPr/>
          <p:nvPr/>
        </p:nvSpPr>
        <p:spPr>
          <a:xfrm>
            <a:off x="1247590" y="1412780"/>
            <a:ext cx="7410823" cy="1584175"/>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首先选取多个依据并分别定义需求集的优先级序列，然后通过综合与权衡，形成最终的需求优先级序列。</a:t>
            </a:r>
            <a:endParaRPr lang="zh-CN" altLang="en-US" sz="2900" dirty="0">
              <a:solidFill>
                <a:srgbClr val="C00000"/>
              </a:solidFill>
              <a:ea typeface="文鼎CS长美黑" pitchFamily="49" charset="-122"/>
            </a:endParaRPr>
          </a:p>
        </p:txBody>
      </p:sp>
      <p:sp>
        <p:nvSpPr>
          <p:cNvPr id="6" name="Content Placeholder 2"/>
          <p:cNvSpPr txBox="1">
            <a:spLocks/>
          </p:cNvSpPr>
          <p:nvPr/>
        </p:nvSpPr>
        <p:spPr bwMode="auto">
          <a:xfrm>
            <a:off x="584519" y="3573016"/>
            <a:ext cx="3276364" cy="3096343"/>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2900" kern="0" dirty="0" smtClean="0">
                <a:latin typeface="+mn-lt"/>
                <a:ea typeface="文鼎CS长美黑" pitchFamily="49" charset="-122"/>
              </a:rPr>
              <a:t>其他依据</a:t>
            </a:r>
            <a:endParaRPr lang="en-US" altLang="zh-CN" sz="2900" kern="0" dirty="0" smtClean="0">
              <a:solidFill>
                <a:srgbClr val="C00000"/>
              </a:solidFill>
              <a:latin typeface="+mn-lt"/>
              <a:ea typeface="文鼎CS长美黑" pitchFamily="49" charset="-122"/>
            </a:endParaRPr>
          </a:p>
          <a:p>
            <a:pPr marL="950002" lvl="1" indent="-456732" eaLnBrk="0" hangingPunct="0">
              <a:spcBef>
                <a:spcPct val="20000"/>
              </a:spcBef>
              <a:buClr>
                <a:schemeClr val="accent2"/>
              </a:buClr>
              <a:buSzPct val="80000"/>
              <a:buFont typeface="Wingdings" pitchFamily="2" charset="2"/>
              <a:buChar char="Ø"/>
            </a:pPr>
            <a:r>
              <a:rPr lang="zh-CN" altLang="en-US" sz="2500" dirty="0" smtClean="0">
                <a:latin typeface="方正精楷简体" pitchFamily="2" charset="-122"/>
                <a:ea typeface="方正精楷简体" pitchFamily="2" charset="-122"/>
              </a:rPr>
              <a:t>处罚</a:t>
            </a:r>
            <a:endParaRPr lang="en-US" altLang="zh-CN" sz="2500" dirty="0" smtClean="0">
              <a:latin typeface="方正精楷简体" pitchFamily="2" charset="-122"/>
              <a:ea typeface="方正精楷简体" pitchFamily="2" charset="-122"/>
            </a:endParaRPr>
          </a:p>
          <a:p>
            <a:pPr marL="950002" lvl="1" indent="-456732" eaLnBrk="0" hangingPunct="0">
              <a:spcBef>
                <a:spcPct val="20000"/>
              </a:spcBef>
              <a:buClr>
                <a:schemeClr val="accent2"/>
              </a:buClr>
              <a:buSzPct val="80000"/>
              <a:buFont typeface="Wingdings" pitchFamily="2" charset="2"/>
              <a:buChar char="Ø"/>
            </a:pPr>
            <a:r>
              <a:rPr lang="zh-CN" altLang="en-US" sz="2500" dirty="0" smtClean="0">
                <a:latin typeface="方正精楷简体" pitchFamily="2" charset="-122"/>
                <a:ea typeface="方正精楷简体" pitchFamily="2" charset="-122"/>
              </a:rPr>
              <a:t>成本</a:t>
            </a:r>
            <a:endParaRPr lang="en-US" altLang="zh-CN" sz="2500" dirty="0" smtClean="0">
              <a:latin typeface="方正精楷简体" pitchFamily="2" charset="-122"/>
              <a:ea typeface="方正精楷简体" pitchFamily="2" charset="-122"/>
            </a:endParaRPr>
          </a:p>
          <a:p>
            <a:pPr marL="950002" lvl="1" indent="-456732" eaLnBrk="0" hangingPunct="0">
              <a:spcBef>
                <a:spcPct val="20000"/>
              </a:spcBef>
              <a:buClr>
                <a:schemeClr val="accent2"/>
              </a:buClr>
              <a:buSzPct val="80000"/>
              <a:buFont typeface="Wingdings" pitchFamily="2" charset="2"/>
              <a:buChar char="Ø"/>
            </a:pPr>
            <a:r>
              <a:rPr lang="zh-CN" altLang="en-US" sz="2500" kern="0" dirty="0" smtClean="0">
                <a:latin typeface="方正精楷简体" pitchFamily="2" charset="-122"/>
                <a:ea typeface="方正精楷简体" pitchFamily="2" charset="-122"/>
              </a:rPr>
              <a:t>时间</a:t>
            </a:r>
            <a:endParaRPr lang="en-US" altLang="zh-CN" sz="2500" kern="0" dirty="0" smtClean="0">
              <a:latin typeface="方正精楷简体" pitchFamily="2" charset="-122"/>
              <a:ea typeface="方正精楷简体" pitchFamily="2" charset="-122"/>
            </a:endParaRPr>
          </a:p>
          <a:p>
            <a:pPr marL="950002" lvl="1" indent="-456732" eaLnBrk="0" hangingPunct="0">
              <a:spcBef>
                <a:spcPct val="20000"/>
              </a:spcBef>
              <a:buClr>
                <a:schemeClr val="accent2"/>
              </a:buClr>
              <a:buSzPct val="80000"/>
              <a:buFont typeface="Wingdings" pitchFamily="2" charset="2"/>
              <a:buChar char="Ø"/>
            </a:pPr>
            <a:r>
              <a:rPr lang="zh-CN" altLang="en-US" sz="2500" kern="0" dirty="0" smtClean="0">
                <a:latin typeface="方正精楷简体" pitchFamily="2" charset="-122"/>
                <a:ea typeface="方正精楷简体" pitchFamily="2" charset="-122"/>
              </a:rPr>
              <a:t>风险</a:t>
            </a:r>
            <a:endParaRPr lang="en-US" altLang="zh-CN" sz="2500" kern="0" dirty="0" smtClean="0">
              <a:latin typeface="方正精楷简体" pitchFamily="2" charset="-122"/>
              <a:ea typeface="方正精楷简体" pitchFamily="2" charset="-122"/>
            </a:endParaRPr>
          </a:p>
          <a:p>
            <a:pPr marL="950002" lvl="1" indent="-456732" eaLnBrk="0" hangingPunct="0">
              <a:spcBef>
                <a:spcPct val="20000"/>
              </a:spcBef>
              <a:buClr>
                <a:schemeClr val="accent2"/>
              </a:buClr>
              <a:buSzPct val="80000"/>
              <a:buFont typeface="Wingdings" pitchFamily="2" charset="2"/>
              <a:buChar char="Ø"/>
            </a:pPr>
            <a:r>
              <a:rPr lang="zh-CN" altLang="en-US" sz="2500" dirty="0" smtClean="0">
                <a:latin typeface="方正精楷简体" pitchFamily="2" charset="-122"/>
                <a:ea typeface="方正精楷简体" pitchFamily="2" charset="-122"/>
              </a:rPr>
              <a:t>变更倾向</a:t>
            </a:r>
            <a:endParaRPr lang="en-US" altLang="zh-CN" sz="2500" dirty="0" smtClean="0">
              <a:latin typeface="方正精楷简体" pitchFamily="2" charset="-122"/>
              <a:ea typeface="方正精楷简体" pitchFamily="2" charset="-122"/>
            </a:endParaRPr>
          </a:p>
          <a:p>
            <a:pPr marL="950002" lvl="1" indent="-456732" eaLnBrk="0" hangingPunct="0">
              <a:spcBef>
                <a:spcPct val="20000"/>
              </a:spcBef>
              <a:buClr>
                <a:schemeClr val="accent2"/>
              </a:buClr>
              <a:buSzPct val="80000"/>
              <a:buFont typeface="Wingdings" pitchFamily="2" charset="2"/>
              <a:buChar char="Ø"/>
            </a:pPr>
            <a:r>
              <a:rPr lang="en-US" altLang="zh-CN" sz="2500" kern="0" dirty="0" smtClean="0">
                <a:latin typeface="方正精楷简体" pitchFamily="2" charset="-122"/>
                <a:ea typeface="方正精楷简体" pitchFamily="2" charset="-122"/>
              </a:rPr>
              <a:t>…</a:t>
            </a:r>
          </a:p>
          <a:p>
            <a:pPr marL="950002" lvl="1" indent="-456732" eaLnBrk="0" hangingPunct="0">
              <a:spcBef>
                <a:spcPct val="20000"/>
              </a:spcBef>
              <a:buClr>
                <a:schemeClr val="accent2"/>
              </a:buClr>
              <a:buSzPct val="80000"/>
              <a:buFont typeface="Wingdings" pitchFamily="2" charset="2"/>
              <a:buChar char="Ø"/>
            </a:pPr>
            <a:endParaRPr lang="zh-CN" altLang="en-US" sz="2500" kern="0" dirty="0">
              <a:latin typeface="方正精楷简体" pitchFamily="2" charset="-122"/>
              <a:ea typeface="方正精楷简体" pitchFamily="2"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需求描述</a:t>
            </a:r>
            <a:r>
              <a:rPr lang="en-US" altLang="zh-CN" dirty="0" smtClean="0"/>
              <a:t>—</a:t>
            </a:r>
            <a:r>
              <a:rPr lang="zh-CN" altLang="en-US" dirty="0" smtClean="0"/>
              <a:t>语言</a:t>
            </a:r>
            <a:endParaRPr lang="zh-CN" altLang="en-US" dirty="0"/>
          </a:p>
        </p:txBody>
      </p:sp>
      <p:sp>
        <p:nvSpPr>
          <p:cNvPr id="3" name="Content Placeholder 2"/>
          <p:cNvSpPr>
            <a:spLocks noGrp="1"/>
          </p:cNvSpPr>
          <p:nvPr>
            <p:ph idx="1"/>
          </p:nvPr>
        </p:nvSpPr>
        <p:spPr>
          <a:xfrm>
            <a:off x="613964" y="1196755"/>
            <a:ext cx="8667750" cy="1584175"/>
          </a:xfrm>
        </p:spPr>
        <p:txBody>
          <a:bodyPr/>
          <a:lstStyle/>
          <a:p>
            <a:r>
              <a:rPr lang="zh-CN" altLang="en-US" dirty="0" smtClean="0"/>
              <a:t>需求描述语言</a:t>
            </a:r>
            <a:endParaRPr lang="en-CA" altLang="zh-CN" dirty="0" smtClean="0"/>
          </a:p>
          <a:p>
            <a:pPr lvl="1"/>
            <a:r>
              <a:rPr lang="zh-CN" altLang="en-US" dirty="0" smtClean="0"/>
              <a:t>以</a:t>
            </a:r>
            <a:r>
              <a:rPr lang="zh-CN" altLang="en-US" b="1" dirty="0" smtClean="0">
                <a:solidFill>
                  <a:srgbClr val="2A0EF8"/>
                </a:solidFill>
              </a:rPr>
              <a:t>自然语言</a:t>
            </a:r>
            <a:r>
              <a:rPr lang="zh-CN" altLang="en-US" dirty="0" smtClean="0"/>
              <a:t>为主导</a:t>
            </a:r>
            <a:endParaRPr lang="en-CA" altLang="zh-CN" dirty="0" smtClean="0"/>
          </a:p>
          <a:p>
            <a:pPr lvl="1"/>
            <a:r>
              <a:rPr lang="zh-CN" altLang="en-US" dirty="0" smtClean="0"/>
              <a:t>存在但极少需要</a:t>
            </a:r>
            <a:r>
              <a:rPr lang="zh-CN" altLang="en-US" dirty="0" smtClean="0">
                <a:solidFill>
                  <a:srgbClr val="FF0000"/>
                </a:solidFill>
              </a:rPr>
              <a:t>形式化描述</a:t>
            </a:r>
            <a:endParaRPr lang="en-US" altLang="zh-CN" dirty="0" smtClean="0">
              <a:solidFill>
                <a:srgbClr val="FF0000"/>
              </a:solidFill>
            </a:endParaRPr>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55</a:t>
            </a:fld>
            <a:endParaRPr lang="zh-CN" altLang="en-US" dirty="0"/>
          </a:p>
        </p:txBody>
      </p:sp>
      <p:sp>
        <p:nvSpPr>
          <p:cNvPr id="5" name="Content Placeholder 2"/>
          <p:cNvSpPr txBox="1">
            <a:spLocks/>
          </p:cNvSpPr>
          <p:nvPr/>
        </p:nvSpPr>
        <p:spPr bwMode="auto">
          <a:xfrm>
            <a:off x="428503" y="4509120"/>
            <a:ext cx="6289251" cy="1800199"/>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en-US" altLang="zh-CN" sz="2900" kern="0" dirty="0" smtClean="0">
                <a:latin typeface="+mn-lt"/>
                <a:ea typeface="文鼎CS长美黑" pitchFamily="49" charset="-122"/>
              </a:rPr>
              <a:t>Luisa Mich</a:t>
            </a:r>
            <a:r>
              <a:rPr lang="zh-CN" altLang="en-US" sz="2900" kern="0" dirty="0" smtClean="0">
                <a:latin typeface="+mn-lt"/>
                <a:ea typeface="文鼎CS长美黑" pitchFamily="49" charset="-122"/>
              </a:rPr>
              <a:t>等发现</a:t>
            </a:r>
            <a:r>
              <a:rPr lang="en-US" altLang="zh-CN" sz="2900" kern="0" dirty="0" smtClean="0">
                <a:latin typeface="+mn-lt"/>
                <a:ea typeface="文鼎CS长美黑" pitchFamily="49" charset="-122"/>
              </a:rPr>
              <a:t>:  </a:t>
            </a:r>
            <a:r>
              <a:rPr lang="zh-CN" altLang="en-US" sz="2900" kern="0" dirty="0" smtClean="0">
                <a:latin typeface="+mn-lt"/>
                <a:ea typeface="文鼎CS长美黑" pitchFamily="49" charset="-122"/>
              </a:rPr>
              <a:t>需求文档中 </a:t>
            </a:r>
            <a:endParaRPr lang="en-US" altLang="zh-CN" sz="2900" kern="0" dirty="0" smtClean="0">
              <a:latin typeface="+mn-lt"/>
              <a:ea typeface="文鼎CS长美黑" pitchFamily="49"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500" kern="0" dirty="0" smtClean="0">
                <a:latin typeface="方正精楷简体" pitchFamily="2" charset="-122"/>
                <a:ea typeface="方正精楷简体" pitchFamily="2" charset="-122"/>
              </a:rPr>
              <a:t>约</a:t>
            </a:r>
            <a:r>
              <a:rPr lang="en-US" altLang="zh-CN" sz="2500" kern="0" dirty="0" smtClean="0">
                <a:latin typeface="方正精楷简体" pitchFamily="2" charset="-122"/>
                <a:ea typeface="方正精楷简体" pitchFamily="2" charset="-122"/>
              </a:rPr>
              <a:t>80%</a:t>
            </a:r>
            <a:r>
              <a:rPr lang="zh-CN" altLang="en-US" sz="2500" kern="0" dirty="0" smtClean="0">
                <a:latin typeface="方正精楷简体" pitchFamily="2" charset="-122"/>
                <a:ea typeface="方正精楷简体" pitchFamily="2" charset="-122"/>
              </a:rPr>
              <a:t> </a:t>
            </a:r>
            <a:r>
              <a:rPr lang="en-US" altLang="zh-CN" sz="2500" kern="0" dirty="0" smtClean="0">
                <a:latin typeface="方正精楷简体" pitchFamily="2" charset="-122"/>
                <a:ea typeface="方正精楷简体" pitchFamily="2" charset="-122"/>
              </a:rPr>
              <a:t>——</a:t>
            </a:r>
            <a:r>
              <a:rPr lang="zh-CN" altLang="en-US" sz="2500" kern="0" dirty="0" smtClean="0">
                <a:latin typeface="方正精楷简体" pitchFamily="2" charset="-122"/>
                <a:ea typeface="方正精楷简体" pitchFamily="2" charset="-122"/>
              </a:rPr>
              <a:t>自然语言</a:t>
            </a:r>
            <a:endParaRPr lang="en-US" altLang="zh-CN" sz="2500" kern="0" dirty="0" smtClean="0">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500" kern="0" dirty="0" smtClean="0">
                <a:latin typeface="方正精楷简体" pitchFamily="2" charset="-122"/>
                <a:ea typeface="方正精楷简体" pitchFamily="2" charset="-122"/>
              </a:rPr>
              <a:t>约</a:t>
            </a:r>
            <a:r>
              <a:rPr lang="en-US" altLang="zh-CN" sz="2500" kern="0" dirty="0" smtClean="0">
                <a:latin typeface="方正精楷简体" pitchFamily="2" charset="-122"/>
                <a:ea typeface="方正精楷简体" pitchFamily="2" charset="-122"/>
              </a:rPr>
              <a:t>15% ——</a:t>
            </a:r>
            <a:r>
              <a:rPr lang="zh-CN" altLang="en-US" sz="2500" kern="0" dirty="0" smtClean="0">
                <a:latin typeface="方正精楷简体" pitchFamily="2" charset="-122"/>
                <a:ea typeface="方正精楷简体" pitchFamily="2" charset="-122"/>
              </a:rPr>
              <a:t>半结构化语言</a:t>
            </a:r>
            <a:endParaRPr lang="en-US" altLang="zh-CN" sz="2500" kern="0" dirty="0" smtClean="0">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500" kern="0" dirty="0" smtClean="0">
                <a:latin typeface="方正精楷简体" pitchFamily="2" charset="-122"/>
                <a:ea typeface="方正精楷简体" pitchFamily="2" charset="-122"/>
              </a:rPr>
              <a:t>仅  </a:t>
            </a:r>
            <a:r>
              <a:rPr lang="en-US" altLang="zh-CN" sz="2500" kern="0" dirty="0" smtClean="0">
                <a:latin typeface="方正精楷简体" pitchFamily="2" charset="-122"/>
                <a:ea typeface="方正精楷简体" pitchFamily="2" charset="-122"/>
              </a:rPr>
              <a:t>5% ——</a:t>
            </a:r>
            <a:r>
              <a:rPr lang="zh-CN" altLang="en-US" sz="2500" kern="0" dirty="0" smtClean="0">
                <a:latin typeface="方正精楷简体" pitchFamily="2" charset="-122"/>
                <a:ea typeface="方正精楷简体" pitchFamily="2" charset="-122"/>
              </a:rPr>
              <a:t>形式化语言</a:t>
            </a:r>
            <a:endParaRPr lang="zh-CN" altLang="en-US" sz="2500" kern="0" dirty="0">
              <a:latin typeface="方正精楷简体" pitchFamily="2" charset="-122"/>
              <a:ea typeface="方正精楷简体" pitchFamily="2" charset="-122"/>
            </a:endParaRPr>
          </a:p>
        </p:txBody>
      </p:sp>
      <p:sp>
        <p:nvSpPr>
          <p:cNvPr id="6" name="Rectangle 5"/>
          <p:cNvSpPr/>
          <p:nvPr/>
        </p:nvSpPr>
        <p:spPr>
          <a:xfrm>
            <a:off x="974558" y="3068960"/>
            <a:ext cx="7956884" cy="1080117"/>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使用客户和用户所熟悉的自然语言、文字、常用概念及术语描述软件需求。</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常用需求描述方法</a:t>
            </a:r>
            <a:endParaRPr lang="zh-CN" altLang="en-US" dirty="0"/>
          </a:p>
        </p:txBody>
      </p:sp>
      <p:sp>
        <p:nvSpPr>
          <p:cNvPr id="3" name="Content Placeholder 2"/>
          <p:cNvSpPr>
            <a:spLocks noGrp="1"/>
          </p:cNvSpPr>
          <p:nvPr>
            <p:ph idx="1"/>
          </p:nvPr>
        </p:nvSpPr>
        <p:spPr>
          <a:xfrm>
            <a:off x="613964" y="6021291"/>
            <a:ext cx="8667750" cy="360039"/>
          </a:xfrm>
        </p:spPr>
        <p:txBody>
          <a:bodyPr/>
          <a:lstStyle/>
          <a:p>
            <a:pPr>
              <a:buNone/>
            </a:pPr>
            <a:r>
              <a:rPr lang="zh-CN" altLang="en-US" sz="1700" dirty="0" smtClean="0"/>
              <a:t>参考：</a:t>
            </a:r>
            <a:r>
              <a:rPr lang="en-US" altLang="zh-CN" sz="1700" dirty="0" smtClean="0">
                <a:hlinkClick r:id="rId2"/>
              </a:rPr>
              <a:t>http://www.ambysoft.com/surveys/stateOfITUnion201105.html</a:t>
            </a:r>
            <a:r>
              <a:rPr lang="en-US" altLang="zh-CN" sz="1700" dirty="0" smtClean="0"/>
              <a:t> </a:t>
            </a:r>
            <a:endParaRPr lang="zh-CN" altLang="en-US" sz="17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56</a:t>
            </a:fld>
            <a:endParaRPr lang="zh-CN" altLang="en-US" dirty="0"/>
          </a:p>
        </p:txBody>
      </p:sp>
      <p:pic>
        <p:nvPicPr>
          <p:cNvPr id="17410" name="Picture 2" descr="E:\SECBOK\Content\Figures\ReqSpeMethods.png"/>
          <p:cNvPicPr>
            <a:picLocks noChangeAspect="1" noChangeArrowheads="1"/>
          </p:cNvPicPr>
          <p:nvPr/>
        </p:nvPicPr>
        <p:blipFill>
          <a:blip r:embed="rId3" cstate="print"/>
          <a:srcRect/>
          <a:stretch>
            <a:fillRect/>
          </a:stretch>
        </p:blipFill>
        <p:spPr bwMode="auto">
          <a:xfrm>
            <a:off x="1250584" y="1064330"/>
            <a:ext cx="7158800" cy="4524910"/>
          </a:xfrm>
          <a:prstGeom prst="rect">
            <a:avLst/>
          </a:prstGeom>
          <a:noFill/>
        </p:spPr>
      </p:pic>
      <p:sp>
        <p:nvSpPr>
          <p:cNvPr id="7" name="Freeform 6"/>
          <p:cNvSpPr/>
          <p:nvPr/>
        </p:nvSpPr>
        <p:spPr>
          <a:xfrm>
            <a:off x="1352600" y="4293097"/>
            <a:ext cx="1617212" cy="578248"/>
          </a:xfrm>
          <a:custGeom>
            <a:avLst/>
            <a:gdLst>
              <a:gd name="connsiteX0" fmla="*/ 2486 w 1293404"/>
              <a:gd name="connsiteY0" fmla="*/ 80682 h 476027"/>
              <a:gd name="connsiteX1" fmla="*/ 29380 w 1293404"/>
              <a:gd name="connsiteY1" fmla="*/ 107576 h 476027"/>
              <a:gd name="connsiteX2" fmla="*/ 56274 w 1293404"/>
              <a:gd name="connsiteY2" fmla="*/ 143435 h 476027"/>
              <a:gd name="connsiteX3" fmla="*/ 110063 w 1293404"/>
              <a:gd name="connsiteY3" fmla="*/ 179294 h 476027"/>
              <a:gd name="connsiteX4" fmla="*/ 136957 w 1293404"/>
              <a:gd name="connsiteY4" fmla="*/ 206188 h 476027"/>
              <a:gd name="connsiteX5" fmla="*/ 190745 w 1293404"/>
              <a:gd name="connsiteY5" fmla="*/ 224118 h 476027"/>
              <a:gd name="connsiteX6" fmla="*/ 262463 w 1293404"/>
              <a:gd name="connsiteY6" fmla="*/ 259976 h 476027"/>
              <a:gd name="connsiteX7" fmla="*/ 343145 w 1293404"/>
              <a:gd name="connsiteY7" fmla="*/ 295835 h 476027"/>
              <a:gd name="connsiteX8" fmla="*/ 387968 w 1293404"/>
              <a:gd name="connsiteY8" fmla="*/ 313765 h 476027"/>
              <a:gd name="connsiteX9" fmla="*/ 423827 w 1293404"/>
              <a:gd name="connsiteY9" fmla="*/ 322729 h 476027"/>
              <a:gd name="connsiteX10" fmla="*/ 450721 w 1293404"/>
              <a:gd name="connsiteY10" fmla="*/ 331694 h 476027"/>
              <a:gd name="connsiteX11" fmla="*/ 522439 w 1293404"/>
              <a:gd name="connsiteY11" fmla="*/ 349624 h 476027"/>
              <a:gd name="connsiteX12" fmla="*/ 594157 w 1293404"/>
              <a:gd name="connsiteY12" fmla="*/ 367553 h 476027"/>
              <a:gd name="connsiteX13" fmla="*/ 647945 w 1293404"/>
              <a:gd name="connsiteY13" fmla="*/ 385482 h 476027"/>
              <a:gd name="connsiteX14" fmla="*/ 710698 w 1293404"/>
              <a:gd name="connsiteY14" fmla="*/ 394447 h 476027"/>
              <a:gd name="connsiteX15" fmla="*/ 746557 w 1293404"/>
              <a:gd name="connsiteY15" fmla="*/ 403412 h 476027"/>
              <a:gd name="connsiteX16" fmla="*/ 854133 w 1293404"/>
              <a:gd name="connsiteY16" fmla="*/ 421341 h 476027"/>
              <a:gd name="connsiteX17" fmla="*/ 889992 w 1293404"/>
              <a:gd name="connsiteY17" fmla="*/ 430306 h 476027"/>
              <a:gd name="connsiteX18" fmla="*/ 961710 w 1293404"/>
              <a:gd name="connsiteY18" fmla="*/ 439271 h 476027"/>
              <a:gd name="connsiteX19" fmla="*/ 1239616 w 1293404"/>
              <a:gd name="connsiteY19" fmla="*/ 412376 h 476027"/>
              <a:gd name="connsiteX20" fmla="*/ 1266510 w 1293404"/>
              <a:gd name="connsiteY20" fmla="*/ 385482 h 476027"/>
              <a:gd name="connsiteX21" fmla="*/ 1284439 w 1293404"/>
              <a:gd name="connsiteY21" fmla="*/ 331694 h 476027"/>
              <a:gd name="connsiteX22" fmla="*/ 1293404 w 1293404"/>
              <a:gd name="connsiteY22" fmla="*/ 304800 h 476027"/>
              <a:gd name="connsiteX23" fmla="*/ 1284439 w 1293404"/>
              <a:gd name="connsiteY23" fmla="*/ 188259 h 476027"/>
              <a:gd name="connsiteX24" fmla="*/ 1275474 w 1293404"/>
              <a:gd name="connsiteY24" fmla="*/ 161365 h 476027"/>
              <a:gd name="connsiteX25" fmla="*/ 1257545 w 1293404"/>
              <a:gd name="connsiteY25" fmla="*/ 143435 h 476027"/>
              <a:gd name="connsiteX26" fmla="*/ 1230651 w 1293404"/>
              <a:gd name="connsiteY26" fmla="*/ 134471 h 476027"/>
              <a:gd name="connsiteX27" fmla="*/ 1185827 w 1293404"/>
              <a:gd name="connsiteY27" fmla="*/ 107576 h 476027"/>
              <a:gd name="connsiteX28" fmla="*/ 1149968 w 1293404"/>
              <a:gd name="connsiteY28" fmla="*/ 80682 h 476027"/>
              <a:gd name="connsiteX29" fmla="*/ 1114110 w 1293404"/>
              <a:gd name="connsiteY29" fmla="*/ 71718 h 476027"/>
              <a:gd name="connsiteX30" fmla="*/ 1042392 w 1293404"/>
              <a:gd name="connsiteY30" fmla="*/ 53788 h 476027"/>
              <a:gd name="connsiteX31" fmla="*/ 925851 w 1293404"/>
              <a:gd name="connsiteY31" fmla="*/ 26894 h 476027"/>
              <a:gd name="connsiteX32" fmla="*/ 827239 w 1293404"/>
              <a:gd name="connsiteY32" fmla="*/ 17929 h 476027"/>
              <a:gd name="connsiteX33" fmla="*/ 755521 w 1293404"/>
              <a:gd name="connsiteY33" fmla="*/ 8965 h 476027"/>
              <a:gd name="connsiteX34" fmla="*/ 522439 w 1293404"/>
              <a:gd name="connsiteY34" fmla="*/ 0 h 476027"/>
              <a:gd name="connsiteX35" fmla="*/ 127992 w 1293404"/>
              <a:gd name="connsiteY35" fmla="*/ 8965 h 476027"/>
              <a:gd name="connsiteX36" fmla="*/ 83168 w 1293404"/>
              <a:gd name="connsiteY36" fmla="*/ 35859 h 476027"/>
              <a:gd name="connsiteX37" fmla="*/ 29380 w 1293404"/>
              <a:gd name="connsiteY37" fmla="*/ 62753 h 476027"/>
              <a:gd name="connsiteX38" fmla="*/ 2486 w 1293404"/>
              <a:gd name="connsiteY38" fmla="*/ 80682 h 47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93404" h="476027">
                <a:moveTo>
                  <a:pt x="2486" y="80682"/>
                </a:moveTo>
                <a:cubicBezTo>
                  <a:pt x="2486" y="88152"/>
                  <a:pt x="21129" y="97950"/>
                  <a:pt x="29380" y="107576"/>
                </a:cubicBezTo>
                <a:cubicBezTo>
                  <a:pt x="39104" y="118920"/>
                  <a:pt x="45107" y="133509"/>
                  <a:pt x="56274" y="143435"/>
                </a:cubicBezTo>
                <a:cubicBezTo>
                  <a:pt x="72380" y="157751"/>
                  <a:pt x="94826" y="164057"/>
                  <a:pt x="110063" y="179294"/>
                </a:cubicBezTo>
                <a:cubicBezTo>
                  <a:pt x="119028" y="188259"/>
                  <a:pt x="125875" y="200031"/>
                  <a:pt x="136957" y="206188"/>
                </a:cubicBezTo>
                <a:cubicBezTo>
                  <a:pt x="153478" y="215366"/>
                  <a:pt x="174539" y="214394"/>
                  <a:pt x="190745" y="224118"/>
                </a:cubicBezTo>
                <a:cubicBezTo>
                  <a:pt x="243671" y="255874"/>
                  <a:pt x="219038" y="245503"/>
                  <a:pt x="262463" y="259976"/>
                </a:cubicBezTo>
                <a:cubicBezTo>
                  <a:pt x="314208" y="294474"/>
                  <a:pt x="263128" y="263827"/>
                  <a:pt x="343145" y="295835"/>
                </a:cubicBezTo>
                <a:cubicBezTo>
                  <a:pt x="358086" y="301812"/>
                  <a:pt x="372702" y="308676"/>
                  <a:pt x="387968" y="313765"/>
                </a:cubicBezTo>
                <a:cubicBezTo>
                  <a:pt x="399657" y="317661"/>
                  <a:pt x="411980" y="319344"/>
                  <a:pt x="423827" y="322729"/>
                </a:cubicBezTo>
                <a:cubicBezTo>
                  <a:pt x="432913" y="325325"/>
                  <a:pt x="441604" y="329208"/>
                  <a:pt x="450721" y="331694"/>
                </a:cubicBezTo>
                <a:cubicBezTo>
                  <a:pt x="474494" y="338178"/>
                  <a:pt x="498533" y="343648"/>
                  <a:pt x="522439" y="349624"/>
                </a:cubicBezTo>
                <a:lnTo>
                  <a:pt x="594157" y="367553"/>
                </a:lnTo>
                <a:cubicBezTo>
                  <a:pt x="612086" y="373529"/>
                  <a:pt x="629236" y="382809"/>
                  <a:pt x="647945" y="385482"/>
                </a:cubicBezTo>
                <a:cubicBezTo>
                  <a:pt x="668863" y="388470"/>
                  <a:pt x="689909" y="390667"/>
                  <a:pt x="710698" y="394447"/>
                </a:cubicBezTo>
                <a:cubicBezTo>
                  <a:pt x="722820" y="396651"/>
                  <a:pt x="734447" y="401141"/>
                  <a:pt x="746557" y="403412"/>
                </a:cubicBezTo>
                <a:cubicBezTo>
                  <a:pt x="782288" y="410111"/>
                  <a:pt x="818865" y="412524"/>
                  <a:pt x="854133" y="421341"/>
                </a:cubicBezTo>
                <a:cubicBezTo>
                  <a:pt x="866086" y="424329"/>
                  <a:pt x="877839" y="428280"/>
                  <a:pt x="889992" y="430306"/>
                </a:cubicBezTo>
                <a:cubicBezTo>
                  <a:pt x="913756" y="434267"/>
                  <a:pt x="937804" y="436283"/>
                  <a:pt x="961710" y="439271"/>
                </a:cubicBezTo>
                <a:cubicBezTo>
                  <a:pt x="1066712" y="435521"/>
                  <a:pt x="1163235" y="476027"/>
                  <a:pt x="1239616" y="412376"/>
                </a:cubicBezTo>
                <a:cubicBezTo>
                  <a:pt x="1249355" y="404260"/>
                  <a:pt x="1257545" y="394447"/>
                  <a:pt x="1266510" y="385482"/>
                </a:cubicBezTo>
                <a:lnTo>
                  <a:pt x="1284439" y="331694"/>
                </a:lnTo>
                <a:lnTo>
                  <a:pt x="1293404" y="304800"/>
                </a:lnTo>
                <a:cubicBezTo>
                  <a:pt x="1290416" y="265953"/>
                  <a:pt x="1289272" y="226920"/>
                  <a:pt x="1284439" y="188259"/>
                </a:cubicBezTo>
                <a:cubicBezTo>
                  <a:pt x="1283267" y="178882"/>
                  <a:pt x="1280336" y="169468"/>
                  <a:pt x="1275474" y="161365"/>
                </a:cubicBezTo>
                <a:cubicBezTo>
                  <a:pt x="1271126" y="154117"/>
                  <a:pt x="1264793" y="147784"/>
                  <a:pt x="1257545" y="143435"/>
                </a:cubicBezTo>
                <a:cubicBezTo>
                  <a:pt x="1249442" y="138573"/>
                  <a:pt x="1239616" y="137459"/>
                  <a:pt x="1230651" y="134471"/>
                </a:cubicBezTo>
                <a:cubicBezTo>
                  <a:pt x="1188691" y="92511"/>
                  <a:pt x="1240135" y="138609"/>
                  <a:pt x="1185827" y="107576"/>
                </a:cubicBezTo>
                <a:cubicBezTo>
                  <a:pt x="1172854" y="100163"/>
                  <a:pt x="1163332" y="87364"/>
                  <a:pt x="1149968" y="80682"/>
                </a:cubicBezTo>
                <a:cubicBezTo>
                  <a:pt x="1138948" y="75172"/>
                  <a:pt x="1125956" y="75103"/>
                  <a:pt x="1114110" y="71718"/>
                </a:cubicBezTo>
                <a:cubicBezTo>
                  <a:pt x="1018133" y="44296"/>
                  <a:pt x="1184567" y="86597"/>
                  <a:pt x="1042392" y="53788"/>
                </a:cubicBezTo>
                <a:cubicBezTo>
                  <a:pt x="1019288" y="48456"/>
                  <a:pt x="955637" y="30617"/>
                  <a:pt x="925851" y="26894"/>
                </a:cubicBezTo>
                <a:cubicBezTo>
                  <a:pt x="893100" y="22800"/>
                  <a:pt x="860064" y="21384"/>
                  <a:pt x="827239" y="17929"/>
                </a:cubicBezTo>
                <a:cubicBezTo>
                  <a:pt x="803279" y="15407"/>
                  <a:pt x="779571" y="10380"/>
                  <a:pt x="755521" y="8965"/>
                </a:cubicBezTo>
                <a:cubicBezTo>
                  <a:pt x="677904" y="4399"/>
                  <a:pt x="600133" y="2988"/>
                  <a:pt x="522439" y="0"/>
                </a:cubicBezTo>
                <a:lnTo>
                  <a:pt x="127992" y="8965"/>
                </a:lnTo>
                <a:cubicBezTo>
                  <a:pt x="99216" y="10190"/>
                  <a:pt x="102291" y="20561"/>
                  <a:pt x="83168" y="35859"/>
                </a:cubicBezTo>
                <a:cubicBezTo>
                  <a:pt x="40352" y="70112"/>
                  <a:pt x="73564" y="40661"/>
                  <a:pt x="29380" y="62753"/>
                </a:cubicBezTo>
                <a:cubicBezTo>
                  <a:pt x="0" y="77443"/>
                  <a:pt x="2486" y="73212"/>
                  <a:pt x="2486" y="8068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a:p>
        </p:txBody>
      </p:sp>
      <p:sp>
        <p:nvSpPr>
          <p:cNvPr id="8" name="Freeform 7"/>
          <p:cNvSpPr/>
          <p:nvPr/>
        </p:nvSpPr>
        <p:spPr>
          <a:xfrm>
            <a:off x="2216696" y="3880719"/>
            <a:ext cx="769554" cy="412377"/>
          </a:xfrm>
          <a:custGeom>
            <a:avLst/>
            <a:gdLst>
              <a:gd name="connsiteX0" fmla="*/ 216557 w 710358"/>
              <a:gd name="connsiteY0" fmla="*/ 35859 h 412377"/>
              <a:gd name="connsiteX1" fmla="*/ 171734 w 710358"/>
              <a:gd name="connsiteY1" fmla="*/ 44824 h 412377"/>
              <a:gd name="connsiteX2" fmla="*/ 153804 w 710358"/>
              <a:gd name="connsiteY2" fmla="*/ 62753 h 412377"/>
              <a:gd name="connsiteX3" fmla="*/ 117945 w 710358"/>
              <a:gd name="connsiteY3" fmla="*/ 80683 h 412377"/>
              <a:gd name="connsiteX4" fmla="*/ 55192 w 710358"/>
              <a:gd name="connsiteY4" fmla="*/ 161365 h 412377"/>
              <a:gd name="connsiteX5" fmla="*/ 37263 w 710358"/>
              <a:gd name="connsiteY5" fmla="*/ 197224 h 412377"/>
              <a:gd name="connsiteX6" fmla="*/ 19334 w 710358"/>
              <a:gd name="connsiteY6" fmla="*/ 224118 h 412377"/>
              <a:gd name="connsiteX7" fmla="*/ 1404 w 710358"/>
              <a:gd name="connsiteY7" fmla="*/ 277906 h 412377"/>
              <a:gd name="connsiteX8" fmla="*/ 37263 w 710358"/>
              <a:gd name="connsiteY8" fmla="*/ 358588 h 412377"/>
              <a:gd name="connsiteX9" fmla="*/ 64157 w 710358"/>
              <a:gd name="connsiteY9" fmla="*/ 367553 h 412377"/>
              <a:gd name="connsiteX10" fmla="*/ 108981 w 710358"/>
              <a:gd name="connsiteY10" fmla="*/ 394447 h 412377"/>
              <a:gd name="connsiteX11" fmla="*/ 198628 w 710358"/>
              <a:gd name="connsiteY11" fmla="*/ 412377 h 412377"/>
              <a:gd name="connsiteX12" fmla="*/ 458604 w 710358"/>
              <a:gd name="connsiteY12" fmla="*/ 403412 h 412377"/>
              <a:gd name="connsiteX13" fmla="*/ 485498 w 710358"/>
              <a:gd name="connsiteY13" fmla="*/ 394447 h 412377"/>
              <a:gd name="connsiteX14" fmla="*/ 557216 w 710358"/>
              <a:gd name="connsiteY14" fmla="*/ 376518 h 412377"/>
              <a:gd name="connsiteX15" fmla="*/ 602039 w 710358"/>
              <a:gd name="connsiteY15" fmla="*/ 367553 h 412377"/>
              <a:gd name="connsiteX16" fmla="*/ 655828 w 710358"/>
              <a:gd name="connsiteY16" fmla="*/ 349624 h 412377"/>
              <a:gd name="connsiteX17" fmla="*/ 664792 w 710358"/>
              <a:gd name="connsiteY17" fmla="*/ 322730 h 412377"/>
              <a:gd name="connsiteX18" fmla="*/ 682722 w 710358"/>
              <a:gd name="connsiteY18" fmla="*/ 304800 h 412377"/>
              <a:gd name="connsiteX19" fmla="*/ 700651 w 710358"/>
              <a:gd name="connsiteY19" fmla="*/ 251012 h 412377"/>
              <a:gd name="connsiteX20" fmla="*/ 709616 w 710358"/>
              <a:gd name="connsiteY20" fmla="*/ 224118 h 412377"/>
              <a:gd name="connsiteX21" fmla="*/ 700651 w 710358"/>
              <a:gd name="connsiteY21" fmla="*/ 125506 h 412377"/>
              <a:gd name="connsiteX22" fmla="*/ 673757 w 710358"/>
              <a:gd name="connsiteY22" fmla="*/ 107577 h 412377"/>
              <a:gd name="connsiteX23" fmla="*/ 628934 w 710358"/>
              <a:gd name="connsiteY23" fmla="*/ 80683 h 412377"/>
              <a:gd name="connsiteX24" fmla="*/ 557216 w 710358"/>
              <a:gd name="connsiteY24" fmla="*/ 44824 h 412377"/>
              <a:gd name="connsiteX25" fmla="*/ 503428 w 710358"/>
              <a:gd name="connsiteY25" fmla="*/ 26894 h 412377"/>
              <a:gd name="connsiteX26" fmla="*/ 476534 w 710358"/>
              <a:gd name="connsiteY26" fmla="*/ 17930 h 412377"/>
              <a:gd name="connsiteX27" fmla="*/ 404816 w 710358"/>
              <a:gd name="connsiteY27" fmla="*/ 0 h 412377"/>
              <a:gd name="connsiteX28" fmla="*/ 216557 w 710358"/>
              <a:gd name="connsiteY28" fmla="*/ 8965 h 412377"/>
              <a:gd name="connsiteX29" fmla="*/ 216557 w 710358"/>
              <a:gd name="connsiteY29" fmla="*/ 35859 h 412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10358" h="412377">
                <a:moveTo>
                  <a:pt x="216557" y="35859"/>
                </a:moveTo>
                <a:cubicBezTo>
                  <a:pt x="209087" y="41835"/>
                  <a:pt x="185739" y="38822"/>
                  <a:pt x="171734" y="44824"/>
                </a:cubicBezTo>
                <a:cubicBezTo>
                  <a:pt x="163965" y="48153"/>
                  <a:pt x="160837" y="58065"/>
                  <a:pt x="153804" y="62753"/>
                </a:cubicBezTo>
                <a:cubicBezTo>
                  <a:pt x="142685" y="70166"/>
                  <a:pt x="129898" y="74706"/>
                  <a:pt x="117945" y="80683"/>
                </a:cubicBezTo>
                <a:cubicBezTo>
                  <a:pt x="75053" y="145020"/>
                  <a:pt x="97323" y="119234"/>
                  <a:pt x="55192" y="161365"/>
                </a:cubicBezTo>
                <a:cubicBezTo>
                  <a:pt x="49216" y="173318"/>
                  <a:pt x="43893" y="185621"/>
                  <a:pt x="37263" y="197224"/>
                </a:cubicBezTo>
                <a:cubicBezTo>
                  <a:pt x="31918" y="206579"/>
                  <a:pt x="23710" y="214272"/>
                  <a:pt x="19334" y="224118"/>
                </a:cubicBezTo>
                <a:cubicBezTo>
                  <a:pt x="11658" y="241388"/>
                  <a:pt x="1404" y="277906"/>
                  <a:pt x="1404" y="277906"/>
                </a:cubicBezTo>
                <a:cubicBezTo>
                  <a:pt x="8892" y="322830"/>
                  <a:pt x="0" y="333746"/>
                  <a:pt x="37263" y="358588"/>
                </a:cubicBezTo>
                <a:cubicBezTo>
                  <a:pt x="45126" y="363830"/>
                  <a:pt x="55192" y="364565"/>
                  <a:pt x="64157" y="367553"/>
                </a:cubicBezTo>
                <a:cubicBezTo>
                  <a:pt x="84606" y="388003"/>
                  <a:pt x="78721" y="387464"/>
                  <a:pt x="108981" y="394447"/>
                </a:cubicBezTo>
                <a:cubicBezTo>
                  <a:pt x="138675" y="401299"/>
                  <a:pt x="198628" y="412377"/>
                  <a:pt x="198628" y="412377"/>
                </a:cubicBezTo>
                <a:cubicBezTo>
                  <a:pt x="285287" y="409389"/>
                  <a:pt x="372063" y="408821"/>
                  <a:pt x="458604" y="403412"/>
                </a:cubicBezTo>
                <a:cubicBezTo>
                  <a:pt x="468035" y="402823"/>
                  <a:pt x="476381" y="396933"/>
                  <a:pt x="485498" y="394447"/>
                </a:cubicBezTo>
                <a:cubicBezTo>
                  <a:pt x="509271" y="387963"/>
                  <a:pt x="533053" y="381351"/>
                  <a:pt x="557216" y="376518"/>
                </a:cubicBezTo>
                <a:cubicBezTo>
                  <a:pt x="572157" y="373530"/>
                  <a:pt x="587339" y="371562"/>
                  <a:pt x="602039" y="367553"/>
                </a:cubicBezTo>
                <a:cubicBezTo>
                  <a:pt x="620273" y="362580"/>
                  <a:pt x="655828" y="349624"/>
                  <a:pt x="655828" y="349624"/>
                </a:cubicBezTo>
                <a:cubicBezTo>
                  <a:pt x="658816" y="340659"/>
                  <a:pt x="659930" y="330833"/>
                  <a:pt x="664792" y="322730"/>
                </a:cubicBezTo>
                <a:cubicBezTo>
                  <a:pt x="669141" y="315482"/>
                  <a:pt x="678942" y="312360"/>
                  <a:pt x="682722" y="304800"/>
                </a:cubicBezTo>
                <a:cubicBezTo>
                  <a:pt x="691174" y="287896"/>
                  <a:pt x="694675" y="268941"/>
                  <a:pt x="700651" y="251012"/>
                </a:cubicBezTo>
                <a:lnTo>
                  <a:pt x="709616" y="224118"/>
                </a:lnTo>
                <a:cubicBezTo>
                  <a:pt x="706628" y="191247"/>
                  <a:pt x="710358" y="157053"/>
                  <a:pt x="700651" y="125506"/>
                </a:cubicBezTo>
                <a:cubicBezTo>
                  <a:pt x="697482" y="115208"/>
                  <a:pt x="682170" y="114308"/>
                  <a:pt x="673757" y="107577"/>
                </a:cubicBezTo>
                <a:cubicBezTo>
                  <a:pt x="638598" y="79449"/>
                  <a:pt x="675640" y="96251"/>
                  <a:pt x="628934" y="80683"/>
                </a:cubicBezTo>
                <a:cubicBezTo>
                  <a:pt x="597640" y="49389"/>
                  <a:pt x="619023" y="65426"/>
                  <a:pt x="557216" y="44824"/>
                </a:cubicBezTo>
                <a:lnTo>
                  <a:pt x="503428" y="26894"/>
                </a:lnTo>
                <a:cubicBezTo>
                  <a:pt x="494463" y="23906"/>
                  <a:pt x="485800" y="19783"/>
                  <a:pt x="476534" y="17930"/>
                </a:cubicBezTo>
                <a:cubicBezTo>
                  <a:pt x="422444" y="7112"/>
                  <a:pt x="446165" y="13784"/>
                  <a:pt x="404816" y="0"/>
                </a:cubicBezTo>
                <a:cubicBezTo>
                  <a:pt x="342063" y="2988"/>
                  <a:pt x="279164" y="3748"/>
                  <a:pt x="216557" y="8965"/>
                </a:cubicBezTo>
                <a:cubicBezTo>
                  <a:pt x="186828" y="11442"/>
                  <a:pt x="224027" y="29883"/>
                  <a:pt x="216557" y="35859"/>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形式化语言描述</a:t>
            </a:r>
            <a:endParaRPr lang="zh-CN" altLang="en-US" dirty="0"/>
          </a:p>
        </p:txBody>
      </p:sp>
      <p:sp>
        <p:nvSpPr>
          <p:cNvPr id="3" name="Content Placeholder 2"/>
          <p:cNvSpPr>
            <a:spLocks noGrp="1"/>
          </p:cNvSpPr>
          <p:nvPr>
            <p:ph idx="1"/>
          </p:nvPr>
        </p:nvSpPr>
        <p:spPr>
          <a:xfrm>
            <a:off x="613964" y="1268761"/>
            <a:ext cx="8667750" cy="1728192"/>
          </a:xfrm>
        </p:spPr>
        <p:txBody>
          <a:bodyPr/>
          <a:lstStyle/>
          <a:p>
            <a:r>
              <a:rPr lang="zh-CN" altLang="en-US" sz="2900" dirty="0" smtClean="0"/>
              <a:t>自然语言也有不足之处</a:t>
            </a:r>
            <a:endParaRPr lang="en-US" altLang="zh-CN" sz="2900" dirty="0" smtClean="0"/>
          </a:p>
          <a:p>
            <a:pPr lvl="1"/>
            <a:r>
              <a:rPr lang="zh-CN" altLang="en-US" sz="2500" dirty="0" smtClean="0"/>
              <a:t>表述不清、二义性、</a:t>
            </a:r>
            <a:r>
              <a:rPr lang="en-US" altLang="zh-CN" sz="2500" dirty="0" smtClean="0"/>
              <a:t>… </a:t>
            </a:r>
          </a:p>
          <a:p>
            <a:r>
              <a:rPr lang="zh-CN" altLang="en-US" sz="2900" dirty="0" smtClean="0"/>
              <a:t>可适度使用形式化语言，</a:t>
            </a:r>
            <a:r>
              <a:rPr lang="zh-CN" altLang="en-US" sz="2900" dirty="0" smtClean="0">
                <a:solidFill>
                  <a:srgbClr val="C00000"/>
                </a:solidFill>
              </a:rPr>
              <a:t>辅助</a:t>
            </a:r>
            <a:r>
              <a:rPr lang="zh-CN" altLang="en-US" sz="2900" dirty="0" smtClean="0"/>
              <a:t>描述</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57</a:t>
            </a:fld>
            <a:endParaRPr lang="zh-CN" altLang="en-US" dirty="0"/>
          </a:p>
        </p:txBody>
      </p:sp>
      <p:sp>
        <p:nvSpPr>
          <p:cNvPr id="5" name="Rectangle 4"/>
          <p:cNvSpPr/>
          <p:nvPr/>
        </p:nvSpPr>
        <p:spPr>
          <a:xfrm>
            <a:off x="1208584" y="3140967"/>
            <a:ext cx="7176797" cy="648072"/>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慎重选用形式化语言描述软件需求。</a:t>
            </a:r>
            <a:endParaRPr lang="zh-CN" altLang="en-US" sz="2900" dirty="0">
              <a:solidFill>
                <a:srgbClr val="C00000"/>
              </a:solidFill>
              <a:ea typeface="文鼎CS长美黑" pitchFamily="49" charset="-122"/>
            </a:endParaRPr>
          </a:p>
        </p:txBody>
      </p:sp>
      <p:pic>
        <p:nvPicPr>
          <p:cNvPr id="6" name="Picture 2" descr="C:\Users\Administrator\Desktop\ToonReqDocIsForHuman.png"/>
          <p:cNvPicPr>
            <a:picLocks noChangeAspect="1" noChangeArrowheads="1"/>
          </p:cNvPicPr>
          <p:nvPr/>
        </p:nvPicPr>
        <p:blipFill>
          <a:blip r:embed="rId2" cstate="print"/>
          <a:srcRect/>
          <a:stretch>
            <a:fillRect/>
          </a:stretch>
        </p:blipFill>
        <p:spPr bwMode="auto">
          <a:xfrm>
            <a:off x="7138084" y="4005070"/>
            <a:ext cx="2729467" cy="2846331"/>
          </a:xfrm>
          <a:prstGeom prst="rect">
            <a:avLst/>
          </a:prstGeom>
          <a:noFill/>
        </p:spPr>
      </p:pic>
      <p:sp>
        <p:nvSpPr>
          <p:cNvPr id="7" name="Content Placeholder 2"/>
          <p:cNvSpPr txBox="1">
            <a:spLocks/>
          </p:cNvSpPr>
          <p:nvPr/>
        </p:nvSpPr>
        <p:spPr bwMode="auto">
          <a:xfrm>
            <a:off x="428499" y="4293096"/>
            <a:ext cx="4602511" cy="2232248"/>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2900" kern="0" dirty="0" smtClean="0">
                <a:latin typeface="+mn-lt"/>
                <a:ea typeface="文鼎CS长美黑" pitchFamily="49" charset="-122"/>
              </a:rPr>
              <a:t>形式化语言的“</a:t>
            </a:r>
            <a:r>
              <a:rPr lang="zh-CN" altLang="en-US" sz="2900" kern="0" dirty="0" smtClean="0">
                <a:solidFill>
                  <a:srgbClr val="0000FF"/>
                </a:solidFill>
                <a:latin typeface="+mn-lt"/>
                <a:ea typeface="文鼎CS长美黑" pitchFamily="49" charset="-122"/>
              </a:rPr>
              <a:t>四难</a:t>
            </a:r>
            <a:r>
              <a:rPr lang="zh-CN" altLang="en-US" sz="2900" kern="0" dirty="0" smtClean="0">
                <a:latin typeface="+mn-lt"/>
                <a:ea typeface="文鼎CS长美黑" pitchFamily="49" charset="-122"/>
              </a:rPr>
              <a:t>”</a:t>
            </a:r>
            <a:endParaRPr lang="en-US" altLang="zh-CN" sz="2900" kern="0" dirty="0" smtClean="0">
              <a:latin typeface="+mn-lt"/>
              <a:ea typeface="文鼎CS长美黑" pitchFamily="49" charset="-122"/>
            </a:endParaRPr>
          </a:p>
          <a:p>
            <a:pPr marL="969932" lvl="1" indent="-491609" eaLnBrk="0" hangingPunct="0">
              <a:spcBef>
                <a:spcPct val="20000"/>
              </a:spcBef>
              <a:buClr>
                <a:srgbClr val="C00000"/>
              </a:buClr>
              <a:buSzPct val="100000"/>
              <a:buFont typeface="Wingdings" pitchFamily="2" charset="2"/>
              <a:buChar char="ü"/>
            </a:pPr>
            <a:r>
              <a:rPr lang="zh-CN" altLang="en-US" sz="2500" dirty="0" smtClean="0">
                <a:solidFill>
                  <a:srgbClr val="0000FF"/>
                </a:solidFill>
                <a:latin typeface="方正精楷简体" pitchFamily="2" charset="-122"/>
                <a:ea typeface="方正精楷简体" pitchFamily="2" charset="-122"/>
              </a:rPr>
              <a:t>难读</a:t>
            </a:r>
            <a:endParaRPr lang="en-US" altLang="zh-CN" sz="2500" dirty="0" smtClean="0">
              <a:solidFill>
                <a:srgbClr val="0000FF"/>
              </a:solidFill>
              <a:latin typeface="方正精楷简体" pitchFamily="2" charset="-122"/>
              <a:ea typeface="方正精楷简体" pitchFamily="2" charset="-122"/>
            </a:endParaRPr>
          </a:p>
          <a:p>
            <a:pPr marL="969932" lvl="1" indent="-491609" eaLnBrk="0" hangingPunct="0">
              <a:spcBef>
                <a:spcPct val="20000"/>
              </a:spcBef>
              <a:buClr>
                <a:srgbClr val="C00000"/>
              </a:buClr>
              <a:buSzPct val="100000"/>
              <a:buFont typeface="Wingdings" pitchFamily="2" charset="2"/>
              <a:buChar char="ü"/>
            </a:pPr>
            <a:r>
              <a:rPr lang="zh-CN" altLang="en-US" sz="2500" dirty="0" smtClean="0">
                <a:solidFill>
                  <a:srgbClr val="0000FF"/>
                </a:solidFill>
                <a:latin typeface="方正精楷简体" pitchFamily="2" charset="-122"/>
                <a:ea typeface="方正精楷简体" pitchFamily="2" charset="-122"/>
              </a:rPr>
              <a:t>难懂</a:t>
            </a:r>
            <a:endParaRPr lang="en-US" altLang="zh-CN" sz="2500" dirty="0" smtClean="0">
              <a:solidFill>
                <a:srgbClr val="0000FF"/>
              </a:solidFill>
              <a:latin typeface="方正精楷简体" pitchFamily="2" charset="-122"/>
              <a:ea typeface="方正精楷简体" pitchFamily="2" charset="-122"/>
            </a:endParaRPr>
          </a:p>
          <a:p>
            <a:pPr marL="969932" lvl="1" indent="-491609" eaLnBrk="0" hangingPunct="0">
              <a:spcBef>
                <a:spcPct val="20000"/>
              </a:spcBef>
              <a:buClr>
                <a:srgbClr val="C00000"/>
              </a:buClr>
              <a:buSzPct val="100000"/>
              <a:buFont typeface="Wingdings" pitchFamily="2" charset="2"/>
              <a:buChar char="ü"/>
            </a:pPr>
            <a:r>
              <a:rPr lang="zh-CN" altLang="en-US" sz="2500" dirty="0" smtClean="0">
                <a:solidFill>
                  <a:srgbClr val="0000FF"/>
                </a:solidFill>
                <a:latin typeface="方正精楷简体" pitchFamily="2" charset="-122"/>
                <a:ea typeface="方正精楷简体" pitchFamily="2" charset="-122"/>
              </a:rPr>
              <a:t>难写</a:t>
            </a:r>
            <a:endParaRPr lang="en-US" altLang="zh-CN" sz="2500" dirty="0" smtClean="0">
              <a:solidFill>
                <a:srgbClr val="0000FF"/>
              </a:solidFill>
              <a:latin typeface="方正精楷简体" pitchFamily="2" charset="-122"/>
              <a:ea typeface="方正精楷简体" pitchFamily="2" charset="-122"/>
            </a:endParaRPr>
          </a:p>
          <a:p>
            <a:pPr marL="969932" lvl="1" indent="-491609" eaLnBrk="0" hangingPunct="0">
              <a:spcBef>
                <a:spcPct val="20000"/>
              </a:spcBef>
              <a:buClr>
                <a:srgbClr val="C00000"/>
              </a:buClr>
              <a:buSzPct val="100000"/>
              <a:buFont typeface="Wingdings" pitchFamily="2" charset="2"/>
              <a:buChar char="ü"/>
            </a:pPr>
            <a:r>
              <a:rPr lang="zh-CN" altLang="en-US" sz="2500" dirty="0" smtClean="0">
                <a:solidFill>
                  <a:srgbClr val="0000FF"/>
                </a:solidFill>
                <a:latin typeface="方正精楷简体" pitchFamily="2" charset="-122"/>
                <a:ea typeface="方正精楷简体" pitchFamily="2" charset="-122"/>
              </a:rPr>
              <a:t>难改</a:t>
            </a:r>
            <a:endParaRPr lang="zh-CN" altLang="en-US" sz="2500" kern="0" dirty="0">
              <a:solidFill>
                <a:srgbClr val="0000FF"/>
              </a:solidFill>
              <a:latin typeface="方正精楷简体" pitchFamily="2" charset="-122"/>
              <a:ea typeface="方正精楷简体" pitchFamily="2"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形式化语言描述</a:t>
            </a:r>
            <a:endParaRPr lang="zh-CN" altLang="en-US" dirty="0"/>
          </a:p>
        </p:txBody>
      </p:sp>
      <p:sp>
        <p:nvSpPr>
          <p:cNvPr id="3" name="Content Placeholder 2"/>
          <p:cNvSpPr>
            <a:spLocks noGrp="1"/>
          </p:cNvSpPr>
          <p:nvPr>
            <p:ph idx="1"/>
          </p:nvPr>
        </p:nvSpPr>
        <p:spPr>
          <a:xfrm>
            <a:off x="272488" y="4005066"/>
            <a:ext cx="5041113" cy="1512168"/>
          </a:xfrm>
        </p:spPr>
        <p:txBody>
          <a:bodyPr/>
          <a:lstStyle/>
          <a:p>
            <a:r>
              <a:rPr lang="zh-CN" altLang="en-US" dirty="0" smtClean="0"/>
              <a:t>好处：</a:t>
            </a:r>
            <a:endParaRPr lang="en-US" altLang="zh-CN" dirty="0" smtClean="0"/>
          </a:p>
          <a:p>
            <a:pPr lvl="1"/>
            <a:r>
              <a:rPr lang="zh-CN" altLang="en-US" dirty="0" smtClean="0"/>
              <a:t>打好“腹稿”</a:t>
            </a:r>
            <a:endParaRPr lang="en-US" altLang="zh-CN" dirty="0" smtClean="0"/>
          </a:p>
          <a:p>
            <a:pPr lvl="1"/>
            <a:r>
              <a:rPr lang="zh-CN" altLang="en-US" dirty="0" smtClean="0"/>
              <a:t>更早地发现和修正错误</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58</a:t>
            </a:fld>
            <a:endParaRPr lang="zh-CN" altLang="en-US" dirty="0"/>
          </a:p>
        </p:txBody>
      </p:sp>
      <p:sp>
        <p:nvSpPr>
          <p:cNvPr id="5" name="Rectangle 4"/>
          <p:cNvSpPr/>
          <p:nvPr/>
        </p:nvSpPr>
        <p:spPr>
          <a:xfrm>
            <a:off x="818542" y="1556795"/>
            <a:ext cx="8346927" cy="1224135"/>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在必须使用正式模型或形式化语言描述某些需求之前，先尝试采用自然语言进行完整描述。</a:t>
            </a:r>
            <a:endParaRPr lang="zh-CN" altLang="en-US" sz="2900" dirty="0">
              <a:solidFill>
                <a:srgbClr val="C00000"/>
              </a:solidFill>
              <a:ea typeface="文鼎CS长美黑" pitchFamily="49" charset="-122"/>
            </a:endParaRPr>
          </a:p>
        </p:txBody>
      </p:sp>
      <p:pic>
        <p:nvPicPr>
          <p:cNvPr id="6" name="Picture 2" descr="C:\Users\SECBOK\Desktop\Right-to-Understand-with-co.jpg"/>
          <p:cNvPicPr>
            <a:picLocks noChangeAspect="1" noChangeArrowheads="1"/>
          </p:cNvPicPr>
          <p:nvPr/>
        </p:nvPicPr>
        <p:blipFill>
          <a:blip r:embed="rId2" cstate="print"/>
          <a:srcRect/>
          <a:stretch>
            <a:fillRect/>
          </a:stretch>
        </p:blipFill>
        <p:spPr bwMode="auto">
          <a:xfrm>
            <a:off x="6261907" y="3645025"/>
            <a:ext cx="3650653" cy="2736304"/>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高质量需求</a:t>
            </a:r>
            <a:endParaRPr lang="zh-CN" altLang="en-US" dirty="0"/>
          </a:p>
        </p:txBody>
      </p:sp>
      <p:sp>
        <p:nvSpPr>
          <p:cNvPr id="3" name="Content Placeholder 2"/>
          <p:cNvSpPr>
            <a:spLocks noGrp="1"/>
          </p:cNvSpPr>
          <p:nvPr>
            <p:ph idx="1"/>
          </p:nvPr>
        </p:nvSpPr>
        <p:spPr>
          <a:xfrm>
            <a:off x="613964" y="980728"/>
            <a:ext cx="8667750" cy="5112568"/>
          </a:xfrm>
        </p:spPr>
        <p:txBody>
          <a:bodyPr/>
          <a:lstStyle/>
          <a:p>
            <a:r>
              <a:rPr lang="zh-CN" altLang="en-US" sz="2900" dirty="0" smtClean="0"/>
              <a:t>“高质量需求”涵括两个方面</a:t>
            </a:r>
            <a:endParaRPr lang="en-US" altLang="zh-CN" sz="2900" dirty="0" smtClean="0"/>
          </a:p>
          <a:p>
            <a:pPr marL="1031383" lvl="1" indent="-538113">
              <a:buFont typeface="+mj-lt"/>
              <a:buAutoNum type="arabicPeriod"/>
            </a:pPr>
            <a:r>
              <a:rPr lang="zh-CN" altLang="en-US" sz="2500" dirty="0" smtClean="0"/>
              <a:t>需求项的描述质量</a:t>
            </a:r>
            <a:endParaRPr lang="en-US" altLang="zh-CN" sz="2500" dirty="0" smtClean="0"/>
          </a:p>
          <a:p>
            <a:pPr marL="1031383" lvl="1" indent="-538113">
              <a:buFont typeface="+mj-lt"/>
              <a:buAutoNum type="arabicPeriod"/>
            </a:pPr>
            <a:r>
              <a:rPr lang="zh-CN" altLang="en-US" sz="2500" dirty="0" smtClean="0"/>
              <a:t>需求文档的整体质量</a:t>
            </a:r>
            <a:endParaRPr lang="en-US" altLang="zh-CN" sz="2500" dirty="0" smtClean="0"/>
          </a:p>
          <a:p>
            <a:endParaRPr lang="en-US" altLang="zh-CN" sz="600" dirty="0" smtClean="0"/>
          </a:p>
          <a:p>
            <a:r>
              <a:rPr lang="zh-CN" altLang="en-US" sz="2900" dirty="0" smtClean="0"/>
              <a:t>需求项的质量</a:t>
            </a:r>
            <a:endParaRPr lang="en-US" altLang="zh-CN" sz="2900" dirty="0" smtClean="0"/>
          </a:p>
          <a:p>
            <a:pPr lvl="1"/>
            <a:r>
              <a:rPr lang="zh-CN" altLang="en-US" sz="2500" dirty="0" smtClean="0">
                <a:solidFill>
                  <a:srgbClr val="0000FF"/>
                </a:solidFill>
              </a:rPr>
              <a:t>可行</a:t>
            </a:r>
            <a:endParaRPr lang="en-US" altLang="zh-CN" sz="2500" dirty="0" smtClean="0">
              <a:solidFill>
                <a:srgbClr val="0000FF"/>
              </a:solidFill>
            </a:endParaRPr>
          </a:p>
          <a:p>
            <a:pPr lvl="1"/>
            <a:r>
              <a:rPr lang="zh-CN" altLang="en-US" sz="2500" dirty="0" smtClean="0">
                <a:solidFill>
                  <a:srgbClr val="0000FF"/>
                </a:solidFill>
              </a:rPr>
              <a:t>有效</a:t>
            </a:r>
            <a:endParaRPr lang="en-US" altLang="zh-CN" sz="2500" dirty="0" smtClean="0">
              <a:solidFill>
                <a:srgbClr val="0000FF"/>
              </a:solidFill>
            </a:endParaRPr>
          </a:p>
          <a:p>
            <a:pPr lvl="1"/>
            <a:r>
              <a:rPr lang="zh-CN" altLang="en-US" sz="2500" dirty="0" smtClean="0">
                <a:solidFill>
                  <a:srgbClr val="0000FF"/>
                </a:solidFill>
              </a:rPr>
              <a:t>完整 </a:t>
            </a:r>
            <a:r>
              <a:rPr lang="en-US" altLang="zh-CN" sz="2500" dirty="0" smtClean="0">
                <a:solidFill>
                  <a:srgbClr val="0000FF"/>
                </a:solidFill>
              </a:rPr>
              <a:t>—— 6W1H</a:t>
            </a:r>
          </a:p>
          <a:p>
            <a:pPr lvl="1"/>
            <a:r>
              <a:rPr lang="zh-CN" altLang="en-US" sz="2500" dirty="0" smtClean="0">
                <a:solidFill>
                  <a:srgbClr val="0000FF"/>
                </a:solidFill>
              </a:rPr>
              <a:t>无二义</a:t>
            </a:r>
            <a:endParaRPr lang="en-US" altLang="zh-CN" sz="2500" dirty="0" smtClean="0">
              <a:solidFill>
                <a:srgbClr val="0000FF"/>
              </a:solidFill>
            </a:endParaRPr>
          </a:p>
          <a:p>
            <a:pPr lvl="1"/>
            <a:r>
              <a:rPr lang="zh-CN" altLang="en-US" sz="2500" dirty="0" smtClean="0">
                <a:solidFill>
                  <a:srgbClr val="0000FF"/>
                </a:solidFill>
              </a:rPr>
              <a:t>可验证</a:t>
            </a:r>
            <a:endParaRPr lang="en-US" altLang="zh-CN" sz="2500" dirty="0" smtClean="0">
              <a:solidFill>
                <a:srgbClr val="0000FF"/>
              </a:solidFill>
            </a:endParaRPr>
          </a:p>
          <a:p>
            <a:pPr lvl="1"/>
            <a:r>
              <a:rPr lang="zh-CN" altLang="en-US" sz="2500" dirty="0" smtClean="0">
                <a:solidFill>
                  <a:srgbClr val="0000FF"/>
                </a:solidFill>
              </a:rPr>
              <a:t>一致</a:t>
            </a:r>
            <a:endParaRPr lang="en-US" altLang="zh-CN" sz="2500" dirty="0" smtClean="0">
              <a:solidFill>
                <a:srgbClr val="0000FF"/>
              </a:solidFill>
            </a:endParaRPr>
          </a:p>
          <a:p>
            <a:pPr lvl="1"/>
            <a:r>
              <a:rPr lang="zh-CN" altLang="en-US" sz="2500" dirty="0" smtClean="0">
                <a:solidFill>
                  <a:srgbClr val="0000FF"/>
                </a:solidFill>
              </a:rPr>
              <a:t>可追踪</a:t>
            </a:r>
            <a:endParaRPr lang="zh-CN" altLang="en-US" sz="2500" dirty="0">
              <a:solidFill>
                <a:srgbClr val="0000FF"/>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59</a:t>
            </a:fld>
            <a:endParaRPr lang="zh-CN" altLang="en-US" dirty="0"/>
          </a:p>
        </p:txBody>
      </p:sp>
      <p:sp>
        <p:nvSpPr>
          <p:cNvPr id="5" name="Rectangle 4"/>
          <p:cNvSpPr/>
          <p:nvPr/>
        </p:nvSpPr>
        <p:spPr>
          <a:xfrm>
            <a:off x="1130578" y="6309320"/>
            <a:ext cx="7098789" cy="542874"/>
          </a:xfrm>
          <a:prstGeom prst="rect">
            <a:avLst/>
          </a:prstGeom>
        </p:spPr>
        <p:style>
          <a:lnRef idx="0">
            <a:schemeClr val="dk1"/>
          </a:lnRef>
          <a:fillRef idx="3">
            <a:schemeClr val="dk1"/>
          </a:fillRef>
          <a:effectRef idx="3">
            <a:schemeClr val="dk1"/>
          </a:effectRef>
          <a:fontRef idx="minor">
            <a:schemeClr val="lt1"/>
          </a:fontRef>
        </p:style>
        <p:txBody>
          <a:bodyPr wrap="square" lIns="95665" tIns="47832" rIns="95665" bIns="47832">
            <a:spAutoFit/>
          </a:bodyPr>
          <a:lstStyle/>
          <a:p>
            <a:r>
              <a:rPr lang="zh-CN" altLang="en-US" sz="2900" dirty="0" smtClean="0">
                <a:solidFill>
                  <a:srgbClr val="FFFF00"/>
                </a:solidFill>
                <a:ea typeface="文鼎CS长美黑" pitchFamily="49" charset="-122"/>
              </a:rPr>
              <a:t>低质量描述是“需求不足”的典型体现。</a:t>
            </a:r>
            <a:endParaRPr lang="zh-CN" altLang="en-US" sz="2900" dirty="0">
              <a:solidFill>
                <a:srgbClr val="FFFF00"/>
              </a:solidFill>
              <a:ea typeface="文鼎CS长美黑" pitchFamily="49" charset="-122"/>
            </a:endParaRPr>
          </a:p>
        </p:txBody>
      </p:sp>
      <p:sp>
        <p:nvSpPr>
          <p:cNvPr id="6" name="Content Placeholder 2"/>
          <p:cNvSpPr txBox="1">
            <a:spLocks/>
          </p:cNvSpPr>
          <p:nvPr/>
        </p:nvSpPr>
        <p:spPr bwMode="auto">
          <a:xfrm>
            <a:off x="5216481" y="3212979"/>
            <a:ext cx="3792972" cy="2592289"/>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3100" kern="0" dirty="0" smtClean="0">
                <a:latin typeface="+mn-lt"/>
                <a:ea typeface="文鼎CS长美黑" pitchFamily="49" charset="-122"/>
              </a:rPr>
              <a:t>需求文档的质量</a:t>
            </a:r>
            <a:endParaRPr lang="en-US" altLang="zh-CN" sz="3100" kern="0" dirty="0" smtClean="0">
              <a:latin typeface="+mn-lt"/>
              <a:ea typeface="文鼎CS长美黑" pitchFamily="49"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700" kern="0" dirty="0" smtClean="0">
                <a:solidFill>
                  <a:srgbClr val="0000FF"/>
                </a:solidFill>
                <a:latin typeface="方正精楷简体" pitchFamily="2" charset="-122"/>
                <a:ea typeface="方正精楷简体" pitchFamily="2" charset="-122"/>
              </a:rPr>
              <a:t>信息完整</a:t>
            </a:r>
            <a:endParaRPr lang="en-US" altLang="zh-CN" sz="2700" kern="0" dirty="0" smtClean="0">
              <a:solidFill>
                <a:srgbClr val="0000FF"/>
              </a:solidFill>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700" kern="0" dirty="0" smtClean="0">
                <a:solidFill>
                  <a:srgbClr val="0000FF"/>
                </a:solidFill>
                <a:latin typeface="方正精楷简体" pitchFamily="2" charset="-122"/>
                <a:ea typeface="方正精楷简体" pitchFamily="2" charset="-122"/>
              </a:rPr>
              <a:t>用语简洁</a:t>
            </a:r>
            <a:endParaRPr lang="en-US" altLang="zh-CN" sz="2700" kern="0" dirty="0" smtClean="0">
              <a:solidFill>
                <a:srgbClr val="0000FF"/>
              </a:solidFill>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700" kern="0" dirty="0" smtClean="0">
                <a:solidFill>
                  <a:srgbClr val="0000FF"/>
                </a:solidFill>
                <a:latin typeface="方正精楷简体" pitchFamily="2" charset="-122"/>
                <a:ea typeface="方正精楷简体" pitchFamily="2" charset="-122"/>
              </a:rPr>
              <a:t>结构明了</a:t>
            </a:r>
            <a:endParaRPr lang="en-US" altLang="zh-CN" sz="2700" kern="0" dirty="0" smtClean="0">
              <a:solidFill>
                <a:srgbClr val="0000FF"/>
              </a:solidFill>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700" kern="0" dirty="0" smtClean="0">
                <a:solidFill>
                  <a:srgbClr val="0000FF"/>
                </a:solidFill>
                <a:latin typeface="方正精楷简体" pitchFamily="2" charset="-122"/>
                <a:ea typeface="方正精楷简体" pitchFamily="2" charset="-122"/>
              </a:rPr>
              <a:t>易于变更</a:t>
            </a:r>
            <a:endParaRPr lang="en-US" altLang="zh-CN" sz="2700" kern="0" dirty="0" smtClean="0">
              <a:solidFill>
                <a:srgbClr val="0000FF"/>
              </a:solidFill>
              <a:latin typeface="方正精楷简体" pitchFamily="2" charset="-122"/>
              <a:ea typeface="方正精楷简体" pitchFamily="2" charset="-122"/>
            </a:endParaRPr>
          </a:p>
          <a:p>
            <a:pPr marL="950002" lvl="1" indent="-456732" defTabSz="956645" eaLnBrk="0" hangingPunct="0">
              <a:spcBef>
                <a:spcPct val="20000"/>
              </a:spcBef>
              <a:buClr>
                <a:schemeClr val="accent2"/>
              </a:buClr>
              <a:buSzPct val="80000"/>
              <a:buFont typeface="Wingdings" pitchFamily="2" charset="2"/>
              <a:buChar char="Ø"/>
              <a:defRPr/>
            </a:pPr>
            <a:endParaRPr lang="zh-CN" altLang="en-US" sz="2700" kern="0" dirty="0">
              <a:latin typeface="方正精楷简体" pitchFamily="2" charset="-122"/>
              <a:ea typeface="方正精楷简体" pitchFamily="2"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linds(horizontal)">
                                      <p:cBhvr>
                                        <p:cTn id="19" dur="500"/>
                                        <p:tgtEl>
                                          <p:spTgt spid="3">
                                            <p:txEl>
                                              <p:pRg st="8" end="8"/>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linds(horizontal)">
                                      <p:cBhvr>
                                        <p:cTn id="22" dur="500"/>
                                        <p:tgtEl>
                                          <p:spTgt spid="3">
                                            <p:txEl>
                                              <p:pRg st="9" end="9"/>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blinds(horizontal)">
                                      <p:cBhvr>
                                        <p:cTn id="25" dur="500"/>
                                        <p:tgtEl>
                                          <p:spTgt spid="3">
                                            <p:txEl>
                                              <p:pRg st="10" end="10"/>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blinds(horizontal)">
                                      <p:cBhvr>
                                        <p:cTn id="28" dur="500"/>
                                        <p:tgtEl>
                                          <p:spTgt spid="3">
                                            <p:txEl>
                                              <p:pRg st="11"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Glass</a:t>
            </a:r>
            <a:r>
              <a:rPr lang="zh-CN" altLang="en-US" dirty="0" smtClean="0"/>
              <a:t>需求不足定律</a:t>
            </a:r>
            <a:endParaRPr lang="zh-CN" altLang="en-US" dirty="0"/>
          </a:p>
        </p:txBody>
      </p:sp>
      <p:sp>
        <p:nvSpPr>
          <p:cNvPr id="3" name="Content Placeholder 2"/>
          <p:cNvSpPr>
            <a:spLocks noGrp="1"/>
          </p:cNvSpPr>
          <p:nvPr>
            <p:ph idx="1"/>
          </p:nvPr>
        </p:nvSpPr>
        <p:spPr>
          <a:xfrm>
            <a:off x="613964" y="2924945"/>
            <a:ext cx="8667750" cy="3456384"/>
          </a:xfrm>
        </p:spPr>
        <p:txBody>
          <a:bodyPr/>
          <a:lstStyle/>
          <a:p>
            <a:r>
              <a:rPr lang="zh-CN" altLang="en-US" sz="2500" dirty="0" smtClean="0"/>
              <a:t>何谓“需求不足”？</a:t>
            </a:r>
            <a:endParaRPr lang="en-US" altLang="zh-CN" sz="2500" dirty="0" smtClean="0"/>
          </a:p>
          <a:p>
            <a:pPr lvl="1"/>
            <a:r>
              <a:rPr lang="zh-CN" altLang="en-US" sz="2100" dirty="0" smtClean="0"/>
              <a:t>软件需求没有完全和准确地反映现实需要</a:t>
            </a:r>
            <a:endParaRPr lang="en-US" altLang="zh-CN" sz="2100" dirty="0" smtClean="0"/>
          </a:p>
          <a:p>
            <a:r>
              <a:rPr lang="zh-CN" altLang="en-US" sz="2500" dirty="0" smtClean="0"/>
              <a:t>项目失败</a:t>
            </a:r>
            <a:endParaRPr lang="en-US" altLang="zh-CN" sz="2500" dirty="0" smtClean="0"/>
          </a:p>
          <a:p>
            <a:pPr lvl="1"/>
            <a:r>
              <a:rPr lang="zh-CN" altLang="en-US" sz="2100" dirty="0" smtClean="0"/>
              <a:t>项目中途停止，没有开发出产品</a:t>
            </a:r>
            <a:endParaRPr lang="en-US" altLang="zh-CN" sz="2100" dirty="0" smtClean="0"/>
          </a:p>
          <a:p>
            <a:r>
              <a:rPr lang="zh-CN" altLang="en-US" sz="2500" dirty="0" smtClean="0"/>
              <a:t>项目失控</a:t>
            </a:r>
            <a:endParaRPr lang="en-US" altLang="zh-CN" sz="2500" dirty="0" smtClean="0"/>
          </a:p>
          <a:p>
            <a:pPr lvl="1"/>
            <a:r>
              <a:rPr lang="zh-CN" altLang="en-US" sz="2100" dirty="0" smtClean="0"/>
              <a:t>项目时间和成本超出预算，但开发出了产品</a:t>
            </a:r>
            <a:endParaRPr lang="en-US" altLang="zh-CN" sz="2100" dirty="0" smtClean="0"/>
          </a:p>
          <a:p>
            <a:r>
              <a:rPr lang="zh-CN" altLang="en-US" sz="2500" dirty="0" smtClean="0"/>
              <a:t>项目失效</a:t>
            </a:r>
            <a:endParaRPr lang="en-US" altLang="zh-CN" sz="2500" dirty="0" smtClean="0"/>
          </a:p>
          <a:p>
            <a:pPr lvl="1"/>
            <a:r>
              <a:rPr lang="zh-CN" altLang="en-US" sz="2100" dirty="0" smtClean="0"/>
              <a:t>所开发出的产品不能满足用户或客户的真实核心需要</a:t>
            </a:r>
            <a:endParaRPr lang="zh-CN" altLang="en-US" sz="21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a:t>
            </a:fld>
            <a:endParaRPr lang="zh-CN" altLang="en-US" dirty="0"/>
          </a:p>
        </p:txBody>
      </p:sp>
      <p:sp>
        <p:nvSpPr>
          <p:cNvPr id="5" name="Rectangle 4"/>
          <p:cNvSpPr/>
          <p:nvPr/>
        </p:nvSpPr>
        <p:spPr>
          <a:xfrm>
            <a:off x="818541" y="1340769"/>
            <a:ext cx="8190910" cy="1008112"/>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en-US" altLang="zh-CN" sz="2900" dirty="0" smtClean="0">
                <a:solidFill>
                  <a:srgbClr val="C00000"/>
                </a:solidFill>
                <a:ea typeface="文鼎CS长美黑" pitchFamily="49" charset="-122"/>
              </a:rPr>
              <a:t>      </a:t>
            </a:r>
            <a:r>
              <a:rPr lang="zh-CN" altLang="en-US" sz="2900" dirty="0" smtClean="0">
                <a:solidFill>
                  <a:srgbClr val="C00000"/>
                </a:solidFill>
                <a:ea typeface="文鼎CS长美黑" pitchFamily="49" charset="-122"/>
              </a:rPr>
              <a:t>“需求不足”是导致软件开发项目失败、失控或失效的最主要原因。</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高质量需求</a:t>
            </a:r>
            <a:endParaRPr lang="zh-CN" altLang="en-US" dirty="0"/>
          </a:p>
        </p:txBody>
      </p:sp>
      <p:sp>
        <p:nvSpPr>
          <p:cNvPr id="3" name="Content Placeholder 2"/>
          <p:cNvSpPr>
            <a:spLocks noGrp="1"/>
          </p:cNvSpPr>
          <p:nvPr>
            <p:ph idx="1"/>
          </p:nvPr>
        </p:nvSpPr>
        <p:spPr>
          <a:xfrm>
            <a:off x="613965" y="1484785"/>
            <a:ext cx="8551504" cy="576064"/>
          </a:xfrm>
        </p:spPr>
        <p:txBody>
          <a:bodyPr/>
          <a:lstStyle/>
          <a:p>
            <a:r>
              <a:rPr lang="zh-CN" altLang="en-US" dirty="0" smtClean="0"/>
              <a:t>为什么需求文档总是低质量？</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60</a:t>
            </a:fld>
            <a:endParaRPr lang="zh-CN" altLang="en-US" dirty="0"/>
          </a:p>
        </p:txBody>
      </p:sp>
      <p:grpSp>
        <p:nvGrpSpPr>
          <p:cNvPr id="5" name="Group 14"/>
          <p:cNvGrpSpPr>
            <a:grpSpLocks noChangeAspect="1"/>
          </p:cNvGrpSpPr>
          <p:nvPr/>
        </p:nvGrpSpPr>
        <p:grpSpPr>
          <a:xfrm>
            <a:off x="5187029" y="2348880"/>
            <a:ext cx="4600099" cy="3918108"/>
            <a:chOff x="2362200" y="685800"/>
            <a:chExt cx="5181601" cy="5053077"/>
          </a:xfrm>
        </p:grpSpPr>
        <p:pic>
          <p:nvPicPr>
            <p:cNvPr id="16" name="Picture 2" descr="C:\Users\SECBOK\Desktop\201203151446464959.jpg"/>
            <p:cNvPicPr>
              <a:picLocks noChangeAspect="1" noChangeArrowheads="1"/>
            </p:cNvPicPr>
            <p:nvPr/>
          </p:nvPicPr>
          <p:blipFill>
            <a:blip r:embed="rId2" cstate="print"/>
            <a:srcRect/>
            <a:stretch>
              <a:fillRect/>
            </a:stretch>
          </p:blipFill>
          <p:spPr bwMode="auto">
            <a:xfrm>
              <a:off x="2362200" y="685800"/>
              <a:ext cx="4419600" cy="5053077"/>
            </a:xfrm>
            <a:prstGeom prst="rect">
              <a:avLst/>
            </a:prstGeom>
            <a:noFill/>
          </p:spPr>
        </p:pic>
        <p:sp>
          <p:nvSpPr>
            <p:cNvPr id="17" name="TextBox 16"/>
            <p:cNvSpPr txBox="1"/>
            <p:nvPr/>
          </p:nvSpPr>
          <p:spPr>
            <a:xfrm rot="20053322">
              <a:off x="2819399" y="1554191"/>
              <a:ext cx="1066800" cy="615244"/>
            </a:xfrm>
            <a:prstGeom prst="rect">
              <a:avLst/>
            </a:prstGeom>
            <a:noFill/>
          </p:spPr>
          <p:txBody>
            <a:bodyPr wrap="square" rtlCol="0">
              <a:spAutoFit/>
            </a:bodyPr>
            <a:lstStyle/>
            <a:p>
              <a:pPr algn="ctr"/>
              <a:r>
                <a:rPr lang="zh-CN" altLang="en-US" sz="2500" dirty="0" smtClean="0">
                  <a:solidFill>
                    <a:srgbClr val="FF0000"/>
                  </a:solidFill>
                  <a:latin typeface="微软雅黑" pitchFamily="34" charset="-122"/>
                  <a:ea typeface="微软雅黑" pitchFamily="34" charset="-122"/>
                </a:rPr>
                <a:t>开会</a:t>
              </a:r>
              <a:endParaRPr lang="zh-CN" altLang="en-US" sz="2500" dirty="0">
                <a:solidFill>
                  <a:srgbClr val="FF0000"/>
                </a:solidFill>
                <a:latin typeface="微软雅黑" pitchFamily="34" charset="-122"/>
                <a:ea typeface="微软雅黑" pitchFamily="34" charset="-122"/>
              </a:endParaRPr>
            </a:p>
          </p:txBody>
        </p:sp>
        <p:sp>
          <p:nvSpPr>
            <p:cNvPr id="18" name="TextBox 17"/>
            <p:cNvSpPr txBox="1"/>
            <p:nvPr/>
          </p:nvSpPr>
          <p:spPr>
            <a:xfrm>
              <a:off x="4495798" y="1229382"/>
              <a:ext cx="1066800" cy="615244"/>
            </a:xfrm>
            <a:prstGeom prst="rect">
              <a:avLst/>
            </a:prstGeom>
            <a:noFill/>
          </p:spPr>
          <p:txBody>
            <a:bodyPr wrap="square" rtlCol="0">
              <a:spAutoFit/>
            </a:bodyPr>
            <a:lstStyle/>
            <a:p>
              <a:r>
                <a:rPr lang="zh-CN" altLang="en-US" sz="2500" dirty="0" smtClean="0">
                  <a:solidFill>
                    <a:srgbClr val="2831E4"/>
                  </a:solidFill>
                  <a:latin typeface="微软雅黑" pitchFamily="34" charset="-122"/>
                  <a:ea typeface="微软雅黑" pitchFamily="34" charset="-122"/>
                </a:rPr>
                <a:t>堆码</a:t>
              </a:r>
              <a:endParaRPr lang="zh-CN" altLang="en-US" sz="2500" dirty="0">
                <a:solidFill>
                  <a:srgbClr val="2831E4"/>
                </a:solidFill>
                <a:latin typeface="微软雅黑" pitchFamily="34" charset="-122"/>
                <a:ea typeface="微软雅黑" pitchFamily="34" charset="-122"/>
              </a:endParaRPr>
            </a:p>
          </p:txBody>
        </p:sp>
        <p:sp>
          <p:nvSpPr>
            <p:cNvPr id="19" name="TextBox 18"/>
            <p:cNvSpPr txBox="1"/>
            <p:nvPr/>
          </p:nvSpPr>
          <p:spPr>
            <a:xfrm>
              <a:off x="5791200" y="2209799"/>
              <a:ext cx="1066800" cy="1111406"/>
            </a:xfrm>
            <a:prstGeom prst="rect">
              <a:avLst/>
            </a:prstGeom>
            <a:noFill/>
          </p:spPr>
          <p:txBody>
            <a:bodyPr wrap="square" rtlCol="0">
              <a:spAutoFit/>
            </a:bodyPr>
            <a:lstStyle/>
            <a:p>
              <a:r>
                <a:rPr lang="zh-CN" altLang="en-US" sz="2500" dirty="0" smtClean="0">
                  <a:solidFill>
                    <a:schemeClr val="accent2">
                      <a:lumMod val="50000"/>
                    </a:schemeClr>
                  </a:solidFill>
                  <a:latin typeface="微软雅黑" pitchFamily="34" charset="-122"/>
                  <a:ea typeface="微软雅黑" pitchFamily="34" charset="-122"/>
                </a:rPr>
                <a:t>帮助同事</a:t>
              </a:r>
              <a:endParaRPr lang="zh-CN" altLang="en-US" sz="2500" dirty="0">
                <a:solidFill>
                  <a:schemeClr val="accent2">
                    <a:lumMod val="50000"/>
                  </a:schemeClr>
                </a:solidFill>
                <a:latin typeface="微软雅黑" pitchFamily="34" charset="-122"/>
                <a:ea typeface="微软雅黑" pitchFamily="34" charset="-122"/>
              </a:endParaRPr>
            </a:p>
          </p:txBody>
        </p:sp>
        <p:sp>
          <p:nvSpPr>
            <p:cNvPr id="20" name="TextBox 19"/>
            <p:cNvSpPr txBox="1"/>
            <p:nvPr/>
          </p:nvSpPr>
          <p:spPr>
            <a:xfrm>
              <a:off x="5026434" y="2811529"/>
              <a:ext cx="1066800" cy="1111406"/>
            </a:xfrm>
            <a:prstGeom prst="rect">
              <a:avLst/>
            </a:prstGeom>
            <a:noFill/>
          </p:spPr>
          <p:txBody>
            <a:bodyPr wrap="square" rtlCol="0">
              <a:spAutoFit/>
            </a:bodyPr>
            <a:lstStyle/>
            <a:p>
              <a:r>
                <a:rPr lang="zh-CN" altLang="en-US" sz="2500" dirty="0" smtClean="0">
                  <a:solidFill>
                    <a:srgbClr val="002060"/>
                  </a:solidFill>
                  <a:latin typeface="微软雅黑" pitchFamily="34" charset="-122"/>
                  <a:ea typeface="微软雅黑" pitchFamily="34" charset="-122"/>
                </a:rPr>
                <a:t>写周总结</a:t>
              </a:r>
              <a:endParaRPr lang="zh-CN" altLang="en-US" sz="2500" dirty="0">
                <a:solidFill>
                  <a:srgbClr val="002060"/>
                </a:solidFill>
                <a:latin typeface="微软雅黑" pitchFamily="34" charset="-122"/>
                <a:ea typeface="微软雅黑" pitchFamily="34" charset="-122"/>
              </a:endParaRPr>
            </a:p>
          </p:txBody>
        </p:sp>
        <p:sp>
          <p:nvSpPr>
            <p:cNvPr id="21" name="TextBox 20"/>
            <p:cNvSpPr txBox="1"/>
            <p:nvPr/>
          </p:nvSpPr>
          <p:spPr>
            <a:xfrm>
              <a:off x="3213219" y="2286000"/>
              <a:ext cx="1066800" cy="1111406"/>
            </a:xfrm>
            <a:prstGeom prst="rect">
              <a:avLst/>
            </a:prstGeom>
            <a:noFill/>
          </p:spPr>
          <p:txBody>
            <a:bodyPr wrap="square" rtlCol="0">
              <a:spAutoFit/>
            </a:bodyPr>
            <a:lstStyle/>
            <a:p>
              <a:r>
                <a:rPr lang="zh-CN" altLang="en-US" sz="2500" dirty="0" smtClean="0">
                  <a:solidFill>
                    <a:srgbClr val="3B09B9"/>
                  </a:solidFill>
                  <a:latin typeface="微软雅黑" pitchFamily="34" charset="-122"/>
                  <a:ea typeface="微软雅黑" pitchFamily="34" charset="-122"/>
                </a:rPr>
                <a:t>配置环境</a:t>
              </a:r>
              <a:endParaRPr lang="zh-CN" altLang="en-US" sz="2500" dirty="0">
                <a:solidFill>
                  <a:srgbClr val="3B09B9"/>
                </a:solidFill>
                <a:latin typeface="微软雅黑" pitchFamily="34" charset="-122"/>
                <a:ea typeface="微软雅黑" pitchFamily="34" charset="-122"/>
              </a:endParaRPr>
            </a:p>
          </p:txBody>
        </p:sp>
        <p:sp>
          <p:nvSpPr>
            <p:cNvPr id="22" name="TextBox 21"/>
            <p:cNvSpPr txBox="1"/>
            <p:nvPr/>
          </p:nvSpPr>
          <p:spPr>
            <a:xfrm>
              <a:off x="4077983" y="2672759"/>
              <a:ext cx="1066800" cy="1111406"/>
            </a:xfrm>
            <a:prstGeom prst="rect">
              <a:avLst/>
            </a:prstGeom>
            <a:noFill/>
          </p:spPr>
          <p:txBody>
            <a:bodyPr wrap="square" rtlCol="0">
              <a:spAutoFit/>
            </a:bodyPr>
            <a:lstStyle/>
            <a:p>
              <a:r>
                <a:rPr lang="zh-CN" altLang="en-US" sz="2500" dirty="0" smtClean="0">
                  <a:solidFill>
                    <a:srgbClr val="002060"/>
                  </a:solidFill>
                  <a:latin typeface="微软雅黑" pitchFamily="34" charset="-122"/>
                  <a:ea typeface="微软雅黑" pitchFamily="34" charset="-122"/>
                </a:rPr>
                <a:t>变更</a:t>
              </a:r>
              <a:endParaRPr lang="en-US" altLang="zh-CN" sz="2500" dirty="0" smtClean="0">
                <a:solidFill>
                  <a:srgbClr val="002060"/>
                </a:solidFill>
                <a:latin typeface="微软雅黑" pitchFamily="34" charset="-122"/>
                <a:ea typeface="微软雅黑" pitchFamily="34" charset="-122"/>
              </a:endParaRPr>
            </a:p>
            <a:p>
              <a:r>
                <a:rPr lang="zh-CN" altLang="en-US" sz="2500" dirty="0" smtClean="0">
                  <a:solidFill>
                    <a:srgbClr val="002060"/>
                  </a:solidFill>
                  <a:latin typeface="微软雅黑" pitchFamily="34" charset="-122"/>
                  <a:ea typeface="微软雅黑" pitchFamily="34" charset="-122"/>
                </a:rPr>
                <a:t>纠错</a:t>
              </a:r>
              <a:endParaRPr lang="zh-CN" altLang="en-US" sz="2500" dirty="0">
                <a:solidFill>
                  <a:srgbClr val="002060"/>
                </a:solidFill>
                <a:latin typeface="微软雅黑" pitchFamily="34" charset="-122"/>
                <a:ea typeface="微软雅黑" pitchFamily="34" charset="-122"/>
              </a:endParaRPr>
            </a:p>
          </p:txBody>
        </p:sp>
        <p:pic>
          <p:nvPicPr>
            <p:cNvPr id="23" name="Picture 4" descr="C:\Users\SECBOK\AppData\Roaming\Tencent\Users\185063557\QQ\WinTemp\RichOle\]2`2X4TCM`[3I%[GDEWBF~5.jpg"/>
            <p:cNvPicPr>
              <a:picLocks noChangeAspect="1" noChangeArrowheads="1"/>
            </p:cNvPicPr>
            <p:nvPr/>
          </p:nvPicPr>
          <p:blipFill>
            <a:blip r:embed="rId3" cstate="print"/>
            <a:srcRect/>
            <a:stretch>
              <a:fillRect/>
            </a:stretch>
          </p:blipFill>
          <p:spPr bwMode="auto">
            <a:xfrm>
              <a:off x="6096001" y="3505200"/>
              <a:ext cx="1447800" cy="1295400"/>
            </a:xfrm>
            <a:prstGeom prst="rect">
              <a:avLst/>
            </a:prstGeom>
            <a:noFill/>
          </p:spPr>
        </p:pic>
        <p:sp>
          <p:nvSpPr>
            <p:cNvPr id="24" name="TextBox 23"/>
            <p:cNvSpPr txBox="1"/>
            <p:nvPr/>
          </p:nvSpPr>
          <p:spPr>
            <a:xfrm>
              <a:off x="6324600" y="4124981"/>
              <a:ext cx="1066800" cy="615244"/>
            </a:xfrm>
            <a:prstGeom prst="rect">
              <a:avLst/>
            </a:prstGeom>
            <a:noFill/>
          </p:spPr>
          <p:txBody>
            <a:bodyPr wrap="square" rtlCol="0">
              <a:spAutoFit/>
            </a:bodyPr>
            <a:lstStyle/>
            <a:p>
              <a:r>
                <a:rPr lang="zh-CN" altLang="en-US" sz="2500" dirty="0" smtClean="0">
                  <a:solidFill>
                    <a:srgbClr val="2831E4"/>
                  </a:solidFill>
                  <a:latin typeface="微软雅黑" pitchFamily="34" charset="-122"/>
                  <a:ea typeface="微软雅黑" pitchFamily="34" charset="-122"/>
                </a:rPr>
                <a:t>质控</a:t>
              </a:r>
              <a:endParaRPr lang="zh-CN" altLang="en-US" sz="2500" dirty="0">
                <a:solidFill>
                  <a:srgbClr val="2831E4"/>
                </a:solidFill>
                <a:latin typeface="微软雅黑" pitchFamily="34" charset="-122"/>
                <a:ea typeface="微软雅黑" pitchFamily="34" charset="-122"/>
              </a:endParaRPr>
            </a:p>
          </p:txBody>
        </p:sp>
      </p:grpSp>
      <p:sp>
        <p:nvSpPr>
          <p:cNvPr id="25" name="TextBox 24"/>
          <p:cNvSpPr txBox="1"/>
          <p:nvPr/>
        </p:nvSpPr>
        <p:spPr>
          <a:xfrm>
            <a:off x="1052575" y="2996958"/>
            <a:ext cx="2796475" cy="989150"/>
          </a:xfrm>
          <a:prstGeom prst="rect">
            <a:avLst/>
          </a:prstGeom>
          <a:noFill/>
        </p:spPr>
        <p:txBody>
          <a:bodyPr wrap="none" lIns="95665" tIns="47832" rIns="95665" bIns="47832" rtlCol="0">
            <a:spAutoFit/>
          </a:bodyPr>
          <a:lstStyle/>
          <a:p>
            <a:r>
              <a:rPr lang="zh-CN" altLang="en-US" sz="2900" dirty="0" smtClean="0">
                <a:solidFill>
                  <a:srgbClr val="0000FF"/>
                </a:solidFill>
                <a:ea typeface="文鼎CS长美黑" pitchFamily="49" charset="-122"/>
              </a:rPr>
              <a:t>事务过于繁忙，</a:t>
            </a:r>
            <a:endParaRPr lang="en-US" altLang="zh-CN" sz="2900" dirty="0" smtClean="0">
              <a:solidFill>
                <a:srgbClr val="0000FF"/>
              </a:solidFill>
              <a:ea typeface="文鼎CS长美黑" pitchFamily="49" charset="-122"/>
            </a:endParaRPr>
          </a:p>
          <a:p>
            <a:r>
              <a:rPr lang="zh-CN" altLang="en-US" sz="2900" dirty="0" smtClean="0">
                <a:solidFill>
                  <a:srgbClr val="0000FF"/>
                </a:solidFill>
                <a:ea typeface="文鼎CS长美黑" pitchFamily="49" charset="-122"/>
              </a:rPr>
              <a:t>编档不受重视。</a:t>
            </a:r>
            <a:endParaRPr lang="zh-CN" altLang="en-US" sz="2900" dirty="0">
              <a:solidFill>
                <a:srgbClr val="0000FF"/>
              </a:solidFill>
              <a:ea typeface="文鼎CS长美黑" pitchFamily="49" charset="-122"/>
            </a:endParaRPr>
          </a:p>
        </p:txBody>
      </p:sp>
      <p:sp>
        <p:nvSpPr>
          <p:cNvPr id="26" name="TextBox 25"/>
          <p:cNvSpPr txBox="1"/>
          <p:nvPr/>
        </p:nvSpPr>
        <p:spPr>
          <a:xfrm>
            <a:off x="1052574" y="4347102"/>
            <a:ext cx="3168372" cy="542874"/>
          </a:xfrm>
          <a:prstGeom prst="rect">
            <a:avLst/>
          </a:prstGeom>
          <a:noFill/>
        </p:spPr>
        <p:txBody>
          <a:bodyPr wrap="none" lIns="95665" tIns="47832" rIns="95665" bIns="47832" rtlCol="0">
            <a:spAutoFit/>
          </a:bodyPr>
          <a:lstStyle/>
          <a:p>
            <a:r>
              <a:rPr lang="zh-CN" altLang="en-US" sz="2900" dirty="0" smtClean="0">
                <a:solidFill>
                  <a:srgbClr val="0000FF"/>
                </a:solidFill>
                <a:ea typeface="文鼎CS长美黑" pitchFamily="49" charset="-122"/>
              </a:rPr>
              <a:t>巧妇难为无米之炊</a:t>
            </a:r>
            <a:endParaRPr lang="zh-CN" altLang="en-US" sz="2900" dirty="0">
              <a:solidFill>
                <a:srgbClr val="0000FF"/>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IEEE</a:t>
            </a:r>
            <a:r>
              <a:rPr lang="zh-CN" altLang="en-US" dirty="0" smtClean="0"/>
              <a:t>需求规约模板</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61</a:t>
            </a:fld>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120871" y="1124747"/>
            <a:ext cx="9668669" cy="5429249"/>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需求模板定制实践</a:t>
            </a:r>
            <a:endParaRPr lang="zh-CN" altLang="en-US" dirty="0"/>
          </a:p>
        </p:txBody>
      </p:sp>
      <p:sp>
        <p:nvSpPr>
          <p:cNvPr id="9" name="Content Placeholder 2"/>
          <p:cNvSpPr>
            <a:spLocks noGrp="1"/>
          </p:cNvSpPr>
          <p:nvPr>
            <p:ph idx="1"/>
          </p:nvPr>
        </p:nvSpPr>
        <p:spPr>
          <a:xfrm>
            <a:off x="584515" y="4005068"/>
            <a:ext cx="5538615" cy="1800199"/>
          </a:xfrm>
        </p:spPr>
        <p:txBody>
          <a:bodyPr/>
          <a:lstStyle/>
          <a:p>
            <a:pPr>
              <a:buNone/>
            </a:pPr>
            <a:r>
              <a:rPr lang="zh-CN" altLang="en-US" sz="2900" dirty="0" smtClean="0">
                <a:solidFill>
                  <a:srgbClr val="C00000"/>
                </a:solidFill>
              </a:rPr>
              <a:t>模板定制三原则</a:t>
            </a:r>
            <a:endParaRPr lang="en-US" altLang="zh-CN" sz="2900" dirty="0" smtClean="0">
              <a:solidFill>
                <a:srgbClr val="C00000"/>
              </a:solidFill>
            </a:endParaRPr>
          </a:p>
          <a:p>
            <a:r>
              <a:rPr lang="zh-CN" altLang="en-US" sz="2500" dirty="0" smtClean="0"/>
              <a:t>要能更好地满足项目的实际需要</a:t>
            </a:r>
            <a:endParaRPr lang="en-US" altLang="zh-CN" sz="2500" dirty="0" smtClean="0"/>
          </a:p>
          <a:p>
            <a:r>
              <a:rPr lang="zh-CN" altLang="en-US" sz="2500" dirty="0" smtClean="0"/>
              <a:t>要能令文档内容更可读和更易懂</a:t>
            </a:r>
            <a:endParaRPr lang="en-US" altLang="zh-CN" sz="2500" dirty="0" smtClean="0"/>
          </a:p>
          <a:p>
            <a:r>
              <a:rPr lang="zh-CN" altLang="en-US" sz="2500" dirty="0" smtClean="0"/>
              <a:t>要能令文档更简洁</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62</a:t>
            </a:fld>
            <a:endParaRPr lang="zh-CN" altLang="en-US" dirty="0"/>
          </a:p>
        </p:txBody>
      </p:sp>
      <p:sp>
        <p:nvSpPr>
          <p:cNvPr id="5" name="Rectangle 4"/>
          <p:cNvSpPr/>
          <p:nvPr/>
        </p:nvSpPr>
        <p:spPr>
          <a:xfrm>
            <a:off x="974559" y="1772816"/>
            <a:ext cx="8034893" cy="1152129"/>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根据项目上下文，基于组织、行业或国际标准模板，定制需求规约文档的内容结构。</a:t>
            </a:r>
            <a:endParaRPr lang="zh-CN" altLang="en-US" sz="2900" dirty="0">
              <a:solidFill>
                <a:srgbClr val="C00000"/>
              </a:solidFill>
              <a:ea typeface="文鼎CS长美黑" pitchFamily="49" charset="-122"/>
            </a:endParaRPr>
          </a:p>
        </p:txBody>
      </p:sp>
      <p:grpSp>
        <p:nvGrpSpPr>
          <p:cNvPr id="3" name="Group 9"/>
          <p:cNvGrpSpPr>
            <a:grpSpLocks noChangeAspect="1"/>
          </p:cNvGrpSpPr>
          <p:nvPr/>
        </p:nvGrpSpPr>
        <p:grpSpPr>
          <a:xfrm>
            <a:off x="6591185" y="3933059"/>
            <a:ext cx="3263849" cy="2383959"/>
            <a:chOff x="2346481" y="1371600"/>
            <a:chExt cx="3845071" cy="2680095"/>
          </a:xfrm>
        </p:grpSpPr>
        <p:sp>
          <p:nvSpPr>
            <p:cNvPr id="11" name="Bent Arrow 10"/>
            <p:cNvSpPr/>
            <p:nvPr/>
          </p:nvSpPr>
          <p:spPr>
            <a:xfrm rot="4963183" flipH="1">
              <a:off x="2673103" y="1613974"/>
              <a:ext cx="1609107" cy="2154547"/>
            </a:xfrm>
            <a:prstGeom prst="ben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dirty="0">
                <a:solidFill>
                  <a:schemeClr val="tx1"/>
                </a:solidFill>
              </a:endParaRPr>
            </a:p>
          </p:txBody>
        </p:sp>
        <p:sp>
          <p:nvSpPr>
            <p:cNvPr id="12" name="Bent Arrow 11"/>
            <p:cNvSpPr/>
            <p:nvPr/>
          </p:nvSpPr>
          <p:spPr>
            <a:xfrm rot="5708767" flipH="1" flipV="1">
              <a:off x="4130536" y="1604658"/>
              <a:ext cx="1609107" cy="2420406"/>
            </a:xfrm>
            <a:prstGeom prst="ben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dirty="0">
                <a:solidFill>
                  <a:schemeClr val="tx1"/>
                </a:solidFill>
              </a:endParaRPr>
            </a:p>
          </p:txBody>
        </p:sp>
        <p:sp>
          <p:nvSpPr>
            <p:cNvPr id="13" name="TextBox 12"/>
            <p:cNvSpPr txBox="1"/>
            <p:nvPr/>
          </p:nvSpPr>
          <p:spPr>
            <a:xfrm>
              <a:off x="2346481" y="3515381"/>
              <a:ext cx="2045584" cy="536314"/>
            </a:xfrm>
            <a:prstGeom prst="rect">
              <a:avLst/>
            </a:prstGeom>
            <a:noFill/>
          </p:spPr>
          <p:txBody>
            <a:bodyPr wrap="none" rtlCol="0">
              <a:spAutoFit/>
            </a:bodyPr>
            <a:lstStyle/>
            <a:p>
              <a:r>
                <a:rPr lang="en-US" altLang="zh-CN" sz="2500" dirty="0" smtClean="0">
                  <a:solidFill>
                    <a:srgbClr val="6F3505"/>
                  </a:solidFill>
                  <a:latin typeface="方正琥珀简体" pitchFamily="65" charset="-122"/>
                  <a:ea typeface="方正琥珀简体" pitchFamily="65" charset="-122"/>
                </a:rPr>
                <a:t>Contents</a:t>
              </a:r>
              <a:endParaRPr lang="zh-CN" altLang="en-US" sz="2500" dirty="0">
                <a:solidFill>
                  <a:srgbClr val="6F3505"/>
                </a:solidFill>
                <a:latin typeface="方正琥珀简体" pitchFamily="65" charset="-122"/>
                <a:ea typeface="方正琥珀简体" pitchFamily="65" charset="-122"/>
              </a:endParaRPr>
            </a:p>
          </p:txBody>
        </p:sp>
        <p:sp>
          <p:nvSpPr>
            <p:cNvPr id="14" name="TextBox 13"/>
            <p:cNvSpPr txBox="1"/>
            <p:nvPr/>
          </p:nvSpPr>
          <p:spPr>
            <a:xfrm>
              <a:off x="4689846" y="3505197"/>
              <a:ext cx="1501706" cy="536314"/>
            </a:xfrm>
            <a:prstGeom prst="rect">
              <a:avLst/>
            </a:prstGeom>
            <a:noFill/>
          </p:spPr>
          <p:txBody>
            <a:bodyPr wrap="none" rtlCol="0">
              <a:spAutoFit/>
            </a:bodyPr>
            <a:lstStyle/>
            <a:p>
              <a:r>
                <a:rPr lang="en-US" altLang="zh-CN" sz="2500" dirty="0" smtClean="0">
                  <a:solidFill>
                    <a:srgbClr val="2E3917"/>
                  </a:solidFill>
                  <a:latin typeface="方正琥珀简体" pitchFamily="65" charset="-122"/>
                  <a:ea typeface="方正琥珀简体" pitchFamily="65" charset="-122"/>
                </a:rPr>
                <a:t>Forms</a:t>
              </a:r>
              <a:endParaRPr lang="zh-CN" altLang="en-US" sz="2500" dirty="0">
                <a:solidFill>
                  <a:srgbClr val="2E3917"/>
                </a:solidFill>
                <a:latin typeface="方正琥珀简体" pitchFamily="65" charset="-122"/>
                <a:ea typeface="方正琥珀简体" pitchFamily="65" charset="-122"/>
              </a:endParaRPr>
            </a:p>
          </p:txBody>
        </p:sp>
        <p:sp>
          <p:nvSpPr>
            <p:cNvPr id="15" name="TextBox 14"/>
            <p:cNvSpPr txBox="1"/>
            <p:nvPr/>
          </p:nvSpPr>
          <p:spPr>
            <a:xfrm>
              <a:off x="3505202" y="1371600"/>
              <a:ext cx="1214659" cy="536314"/>
            </a:xfrm>
            <a:prstGeom prst="rect">
              <a:avLst/>
            </a:prstGeom>
            <a:noFill/>
          </p:spPr>
          <p:txBody>
            <a:bodyPr wrap="none" rtlCol="0">
              <a:spAutoFit/>
            </a:bodyPr>
            <a:lstStyle/>
            <a:p>
              <a:r>
                <a:rPr lang="en-US" altLang="zh-CN" sz="2500" dirty="0" smtClean="0">
                  <a:solidFill>
                    <a:srgbClr val="7E0000"/>
                  </a:solidFill>
                  <a:latin typeface="方正琥珀简体" pitchFamily="65" charset="-122"/>
                  <a:ea typeface="方正琥珀简体" pitchFamily="65" charset="-122"/>
                </a:rPr>
                <a:t>Docs</a:t>
              </a:r>
              <a:endParaRPr lang="zh-CN" altLang="en-US" sz="2500" dirty="0">
                <a:solidFill>
                  <a:srgbClr val="7E0000"/>
                </a:solidFill>
                <a:latin typeface="方正琥珀简体" pitchFamily="65" charset="-122"/>
                <a:ea typeface="方正琥珀简体" pitchFamily="65" charset="-122"/>
              </a:endParaRPr>
            </a:p>
          </p:txBody>
        </p:sp>
      </p:gr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down)">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down)">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down)">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确认概述</a:t>
            </a:r>
            <a:endParaRPr lang="zh-CN" altLang="en-US" dirty="0"/>
          </a:p>
        </p:txBody>
      </p:sp>
      <p:sp>
        <p:nvSpPr>
          <p:cNvPr id="3" name="Content Placeholder 2"/>
          <p:cNvSpPr>
            <a:spLocks noGrp="1"/>
          </p:cNvSpPr>
          <p:nvPr>
            <p:ph idx="1"/>
          </p:nvPr>
        </p:nvSpPr>
        <p:spPr/>
        <p:txBody>
          <a:bodyPr/>
          <a:lstStyle/>
          <a:p>
            <a:r>
              <a:rPr lang="zh-CN" altLang="en-US" sz="2900" dirty="0" smtClean="0"/>
              <a:t>确认</a:t>
            </a:r>
            <a:r>
              <a:rPr lang="en-US" altLang="zh-CN" sz="2900" dirty="0" smtClean="0"/>
              <a:t>(Validation) = </a:t>
            </a:r>
            <a:r>
              <a:rPr lang="zh-CN" altLang="en-US" sz="2900" dirty="0" smtClean="0"/>
              <a:t>审定 </a:t>
            </a:r>
            <a:r>
              <a:rPr lang="en-US" altLang="zh-CN" sz="2900" dirty="0" smtClean="0"/>
              <a:t>+ </a:t>
            </a:r>
            <a:r>
              <a:rPr lang="zh-CN" altLang="en-US" sz="2900" dirty="0" smtClean="0"/>
              <a:t>认证</a:t>
            </a:r>
            <a:endParaRPr lang="en-US" altLang="zh-CN" sz="2900" dirty="0" smtClean="0"/>
          </a:p>
          <a:p>
            <a:endParaRPr lang="en-US" altLang="zh-CN" sz="1000" dirty="0" smtClean="0"/>
          </a:p>
          <a:p>
            <a:pPr lvl="1"/>
            <a:r>
              <a:rPr lang="zh-CN" altLang="en-US" sz="2800" dirty="0" smtClean="0">
                <a:solidFill>
                  <a:srgbClr val="0000FF"/>
                </a:solidFill>
              </a:rPr>
              <a:t>审定 </a:t>
            </a:r>
            <a:r>
              <a:rPr lang="en-US" altLang="zh-CN" sz="2800" dirty="0" smtClean="0">
                <a:solidFill>
                  <a:srgbClr val="0000FF"/>
                </a:solidFill>
              </a:rPr>
              <a:t>(Accreditation)</a:t>
            </a:r>
          </a:p>
          <a:p>
            <a:pPr lvl="2"/>
            <a:r>
              <a:rPr lang="zh-CN" altLang="en-US" sz="2400" dirty="0" smtClean="0"/>
              <a:t>决定被确认的对象是否满足一个预先设定的目标或能否解决一个已知问题的过程</a:t>
            </a:r>
            <a:endParaRPr lang="en-US" altLang="zh-CN" sz="2400" dirty="0" smtClean="0"/>
          </a:p>
          <a:p>
            <a:pPr lvl="2"/>
            <a:endParaRPr lang="en-US" altLang="zh-CN" sz="1050" dirty="0" smtClean="0"/>
          </a:p>
          <a:p>
            <a:pPr lvl="1"/>
            <a:r>
              <a:rPr lang="zh-CN" altLang="en-US" sz="2800" dirty="0" smtClean="0">
                <a:solidFill>
                  <a:srgbClr val="0000FF"/>
                </a:solidFill>
              </a:rPr>
              <a:t>认证</a:t>
            </a:r>
            <a:r>
              <a:rPr lang="en-US" altLang="zh-CN" sz="2800" dirty="0" smtClean="0">
                <a:solidFill>
                  <a:srgbClr val="0000FF"/>
                </a:solidFill>
              </a:rPr>
              <a:t>(Certification)</a:t>
            </a:r>
          </a:p>
          <a:p>
            <a:pPr lvl="2"/>
            <a:r>
              <a:rPr lang="zh-CN" altLang="en-US" sz="2400" dirty="0" smtClean="0"/>
              <a:t>决定被确认的对象是否符合已有的相关规定的过程</a:t>
            </a:r>
            <a:endParaRPr lang="en-US" altLang="zh-CN" sz="2400" dirty="0" smtClean="0"/>
          </a:p>
          <a:p>
            <a:pPr lvl="2"/>
            <a:r>
              <a:rPr lang="zh-CN" altLang="en-US" sz="2400" dirty="0" smtClean="0"/>
              <a:t>这些规定通常来自于行业法规、政府条文和国际标准</a:t>
            </a:r>
            <a:endParaRPr lang="en-US" altLang="zh-CN" sz="2400" dirty="0" smtClean="0"/>
          </a:p>
          <a:p>
            <a:endParaRPr lang="en-US" altLang="zh-CN" sz="2500" dirty="0" smtClean="0"/>
          </a:p>
          <a:p>
            <a:r>
              <a:rPr lang="zh-CN" altLang="en-US" sz="2500" dirty="0" smtClean="0"/>
              <a:t>“某产品通过确认”的含义是：该产品能够实现既定目标或能解决既定问题，同时还符合已有相关规定。</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63</a:t>
            </a:fld>
            <a:endParaRPr lang="zh-CN" altLang="en-US" dirty="0"/>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linds(horizontal)">
                                      <p:cBhvr>
                                        <p:cTn id="18" dur="500"/>
                                        <p:tgtEl>
                                          <p:spTgt spid="3">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down)">
                                      <p:cBhvr>
                                        <p:cTn id="2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需求确认</a:t>
            </a:r>
            <a:endParaRPr lang="zh-CN" altLang="en-US" dirty="0"/>
          </a:p>
        </p:txBody>
      </p:sp>
      <p:sp>
        <p:nvSpPr>
          <p:cNvPr id="3" name="Content Placeholder 2"/>
          <p:cNvSpPr>
            <a:spLocks noGrp="1"/>
          </p:cNvSpPr>
          <p:nvPr>
            <p:ph idx="1"/>
          </p:nvPr>
        </p:nvSpPr>
        <p:spPr>
          <a:xfrm>
            <a:off x="613964" y="1268762"/>
            <a:ext cx="8667750" cy="4032445"/>
          </a:xfrm>
        </p:spPr>
        <p:txBody>
          <a:bodyPr/>
          <a:lstStyle/>
          <a:p>
            <a:r>
              <a:rPr lang="zh-CN" altLang="en-US" dirty="0" smtClean="0"/>
              <a:t>需求确认</a:t>
            </a:r>
            <a:endParaRPr lang="en-US" altLang="zh-CN" dirty="0" smtClean="0"/>
          </a:p>
          <a:p>
            <a:pPr lvl="1"/>
            <a:r>
              <a:rPr lang="zh-CN" altLang="en-US" dirty="0" smtClean="0"/>
              <a:t>确认需求的正确性</a:t>
            </a:r>
            <a:endParaRPr lang="en-US" altLang="zh-CN" dirty="0" smtClean="0"/>
          </a:p>
          <a:p>
            <a:pPr lvl="1"/>
            <a:r>
              <a:rPr lang="zh-CN" altLang="en-US" dirty="0" smtClean="0"/>
              <a:t>包括如下五大方面：</a:t>
            </a:r>
            <a:endParaRPr lang="en-US" altLang="zh-CN" dirty="0" smtClean="0"/>
          </a:p>
          <a:p>
            <a:pPr lvl="2">
              <a:defRPr/>
            </a:pPr>
            <a:r>
              <a:rPr lang="zh-CN" altLang="en-US" sz="2400" dirty="0" smtClean="0"/>
              <a:t>需求项是否包含足够清晰和完整的信息</a:t>
            </a:r>
            <a:endParaRPr lang="en-US" altLang="zh-CN" sz="2400" dirty="0" smtClean="0"/>
          </a:p>
          <a:p>
            <a:pPr lvl="2">
              <a:defRPr/>
            </a:pPr>
            <a:r>
              <a:rPr lang="zh-CN" altLang="en-US" sz="2400" dirty="0" smtClean="0"/>
              <a:t>需求项是否符合项目和产品目标</a:t>
            </a:r>
            <a:endParaRPr lang="en-US" altLang="zh-CN" sz="2400" dirty="0" smtClean="0"/>
          </a:p>
          <a:p>
            <a:pPr lvl="2">
              <a:defRPr/>
            </a:pPr>
            <a:r>
              <a:rPr lang="zh-CN" altLang="en-US" sz="2400" dirty="0" smtClean="0"/>
              <a:t>需求项是否符合相关权益人的权益</a:t>
            </a:r>
            <a:endParaRPr lang="en-US" altLang="zh-CN" sz="2400" dirty="0" smtClean="0"/>
          </a:p>
          <a:p>
            <a:pPr lvl="2">
              <a:defRPr/>
            </a:pPr>
            <a:r>
              <a:rPr lang="zh-CN" altLang="en-US" sz="2400" dirty="0" smtClean="0"/>
              <a:t>需求项是否遵守应用领域的相关规定</a:t>
            </a:r>
            <a:endParaRPr lang="en-US" altLang="zh-CN" sz="2400" dirty="0" smtClean="0"/>
          </a:p>
          <a:p>
            <a:pPr lvl="2">
              <a:defRPr/>
            </a:pPr>
            <a:r>
              <a:rPr lang="zh-CN" altLang="en-US" sz="2400" dirty="0" smtClean="0"/>
              <a:t>需求项</a:t>
            </a:r>
            <a:r>
              <a:rPr lang="zh-CN" altLang="en-US" sz="2400" dirty="0" smtClean="0">
                <a:solidFill>
                  <a:srgbClr val="0000FF"/>
                </a:solidFill>
              </a:rPr>
              <a:t>是否能被工程师正确理解</a:t>
            </a:r>
            <a:endParaRPr lang="zh-CN" altLang="en-US" sz="32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64</a:t>
            </a:fld>
            <a:endParaRPr lang="zh-CN" altLang="en-US" dirty="0"/>
          </a:p>
        </p:txBody>
      </p:sp>
      <p:pic>
        <p:nvPicPr>
          <p:cNvPr id="5" name="Picture 2" descr="D:\SECBOK\Content\Figures\ValidationChecking.png"/>
          <p:cNvPicPr>
            <a:picLocks noChangeAspect="1" noChangeArrowheads="1"/>
          </p:cNvPicPr>
          <p:nvPr/>
        </p:nvPicPr>
        <p:blipFill>
          <a:blip r:embed="rId2" cstate="print"/>
          <a:srcRect/>
          <a:stretch>
            <a:fillRect/>
          </a:stretch>
        </p:blipFill>
        <p:spPr bwMode="auto">
          <a:xfrm>
            <a:off x="7683310" y="4869162"/>
            <a:ext cx="2184241" cy="1512168"/>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确认 </a:t>
            </a:r>
            <a:r>
              <a:rPr lang="en-US" altLang="zh-CN" dirty="0" smtClean="0"/>
              <a:t>vs. </a:t>
            </a:r>
            <a:r>
              <a:rPr lang="zh-CN" altLang="en-US" dirty="0" smtClean="0"/>
              <a:t>验证</a:t>
            </a:r>
            <a:endParaRPr lang="zh-CN" altLang="en-US" dirty="0"/>
          </a:p>
        </p:txBody>
      </p:sp>
      <p:sp>
        <p:nvSpPr>
          <p:cNvPr id="5" name="Content Placeholder 4"/>
          <p:cNvSpPr>
            <a:spLocks noGrp="1"/>
          </p:cNvSpPr>
          <p:nvPr>
            <p:ph idx="1"/>
          </p:nvPr>
        </p:nvSpPr>
        <p:spPr>
          <a:xfrm>
            <a:off x="613964" y="980728"/>
            <a:ext cx="8667750" cy="4968552"/>
          </a:xfrm>
        </p:spPr>
        <p:txBody>
          <a:bodyPr/>
          <a:lstStyle/>
          <a:p>
            <a:r>
              <a:rPr lang="zh-CN" altLang="en-US" sz="2900" dirty="0" smtClean="0"/>
              <a:t>需求确认：</a:t>
            </a:r>
            <a:endParaRPr lang="en-US" altLang="zh-CN" sz="2900" dirty="0" smtClean="0"/>
          </a:p>
          <a:p>
            <a:pPr lvl="1"/>
            <a:r>
              <a:rPr lang="zh-CN" altLang="en-US" sz="2500" dirty="0" smtClean="0"/>
              <a:t>关注</a:t>
            </a:r>
            <a:r>
              <a:rPr lang="zh-CN" altLang="en-US" sz="2500" dirty="0" smtClean="0">
                <a:solidFill>
                  <a:srgbClr val="0000FF"/>
                </a:solidFill>
              </a:rPr>
              <a:t>需求</a:t>
            </a:r>
            <a:r>
              <a:rPr lang="zh-CN" altLang="en-US" sz="2500" dirty="0" smtClean="0"/>
              <a:t>的正确性</a:t>
            </a:r>
            <a:endParaRPr lang="en-US" altLang="zh-CN" sz="2500" dirty="0" smtClean="0"/>
          </a:p>
          <a:p>
            <a:pPr lvl="1"/>
            <a:r>
              <a:rPr lang="zh-CN" altLang="en-US" sz="2500" dirty="0" smtClean="0"/>
              <a:t>主要回答：需求是否符合用户和客户的预期需要，是否符合相关标准、法律和法规？ </a:t>
            </a:r>
            <a:endParaRPr lang="en-US" altLang="zh-CN" sz="2500" dirty="0" smtClean="0"/>
          </a:p>
          <a:p>
            <a:r>
              <a:rPr lang="zh-CN" altLang="en-US" sz="2900" dirty="0" smtClean="0"/>
              <a:t>软件确认：</a:t>
            </a:r>
            <a:endParaRPr lang="en-US" altLang="zh-CN" sz="2900" dirty="0" smtClean="0"/>
          </a:p>
          <a:p>
            <a:pPr lvl="1"/>
            <a:r>
              <a:rPr lang="zh-CN" altLang="en-US" sz="2500" dirty="0" smtClean="0"/>
              <a:t>关注</a:t>
            </a:r>
            <a:r>
              <a:rPr lang="zh-CN" altLang="en-US" sz="2500" dirty="0" smtClean="0">
                <a:solidFill>
                  <a:srgbClr val="0000FF"/>
                </a:solidFill>
              </a:rPr>
              <a:t>软件产品</a:t>
            </a:r>
            <a:r>
              <a:rPr lang="zh-CN" altLang="en-US" sz="2500" dirty="0" smtClean="0"/>
              <a:t>的正确性</a:t>
            </a:r>
            <a:endParaRPr lang="en-US" altLang="zh-CN" sz="2500" dirty="0" smtClean="0"/>
          </a:p>
          <a:p>
            <a:pPr lvl="1"/>
            <a:r>
              <a:rPr lang="zh-CN" altLang="en-US" sz="2500" dirty="0" smtClean="0"/>
              <a:t>主要回答：软件产品是否符合用户和客户的预期需要，是否符合相关标准、法律和法规？ </a:t>
            </a:r>
            <a:endParaRPr lang="en-US" altLang="zh-CN" sz="2500" dirty="0" smtClean="0"/>
          </a:p>
          <a:p>
            <a:r>
              <a:rPr lang="zh-CN" altLang="en-US" sz="2900" dirty="0" smtClean="0">
                <a:solidFill>
                  <a:srgbClr val="0000FF"/>
                </a:solidFill>
              </a:rPr>
              <a:t>软件验证</a:t>
            </a:r>
            <a:r>
              <a:rPr lang="en-US" altLang="zh-CN" sz="2900" dirty="0" smtClean="0"/>
              <a:t>(Verification)</a:t>
            </a:r>
            <a:r>
              <a:rPr lang="zh-CN" altLang="en-US" sz="2900" dirty="0" smtClean="0"/>
              <a:t>：</a:t>
            </a:r>
            <a:endParaRPr lang="en-US" altLang="zh-CN" sz="2900" dirty="0" smtClean="0"/>
          </a:p>
          <a:p>
            <a:pPr lvl="1"/>
            <a:r>
              <a:rPr lang="zh-CN" altLang="en-US" sz="2500" dirty="0" smtClean="0"/>
              <a:t>关注开发软件过程的正确性</a:t>
            </a:r>
            <a:endParaRPr lang="en-US" altLang="zh-CN" sz="2500" dirty="0" smtClean="0"/>
          </a:p>
          <a:p>
            <a:pPr lvl="1"/>
            <a:r>
              <a:rPr lang="zh-CN" altLang="en-US" sz="2500" dirty="0" smtClean="0"/>
              <a:t>主要回答：软件产品是否准确地实现了</a:t>
            </a:r>
            <a:r>
              <a:rPr lang="zh-CN" altLang="en-US" sz="2500" dirty="0" smtClean="0">
                <a:solidFill>
                  <a:srgbClr val="0000FF"/>
                </a:solidFill>
              </a:rPr>
              <a:t>既定需求</a:t>
            </a:r>
            <a:r>
              <a:rPr lang="zh-CN" altLang="en-US" sz="2500" dirty="0" smtClean="0"/>
              <a:t>？</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65</a:t>
            </a:fld>
            <a:endParaRPr lang="zh-CN" altLang="en-US" dirty="0"/>
          </a:p>
        </p:txBody>
      </p:sp>
      <p:sp>
        <p:nvSpPr>
          <p:cNvPr id="6" name="Rectangle 5"/>
          <p:cNvSpPr/>
          <p:nvPr/>
        </p:nvSpPr>
        <p:spPr>
          <a:xfrm>
            <a:off x="818543" y="6093299"/>
            <a:ext cx="7800867" cy="569521"/>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900" dirty="0" smtClean="0">
                <a:solidFill>
                  <a:srgbClr val="FFFF00"/>
                </a:solidFill>
                <a:ea typeface="文鼎CS长美黑" pitchFamily="49" charset="-122"/>
              </a:rPr>
              <a:t>软件确认 </a:t>
            </a:r>
            <a:r>
              <a:rPr lang="en-US" altLang="zh-CN" sz="2900" dirty="0" smtClean="0">
                <a:solidFill>
                  <a:srgbClr val="FFFF00"/>
                </a:solidFill>
                <a:ea typeface="文鼎CS长美黑" pitchFamily="49" charset="-122"/>
              </a:rPr>
              <a:t>= </a:t>
            </a:r>
            <a:r>
              <a:rPr lang="zh-CN" altLang="en-US" sz="2900" dirty="0" smtClean="0">
                <a:solidFill>
                  <a:srgbClr val="FFFF00"/>
                </a:solidFill>
                <a:ea typeface="文鼎CS长美黑" pitchFamily="49" charset="-122"/>
              </a:rPr>
              <a:t>需求确认 </a:t>
            </a:r>
            <a:r>
              <a:rPr lang="en-US" altLang="zh-CN" sz="2900" dirty="0" smtClean="0">
                <a:solidFill>
                  <a:srgbClr val="FFFF00"/>
                </a:solidFill>
                <a:ea typeface="文鼎CS长美黑" pitchFamily="49" charset="-122"/>
              </a:rPr>
              <a:t>+ </a:t>
            </a:r>
            <a:r>
              <a:rPr lang="zh-CN" altLang="en-US" sz="2900" dirty="0" smtClean="0">
                <a:solidFill>
                  <a:srgbClr val="FFFF00"/>
                </a:solidFill>
                <a:ea typeface="文鼎CS长美黑" pitchFamily="49" charset="-122"/>
              </a:rPr>
              <a:t>软件验证。</a:t>
            </a:r>
            <a:endParaRPr lang="zh-CN" altLang="en-US" sz="2900" dirty="0">
              <a:solidFill>
                <a:srgbClr val="FFFF00"/>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down)">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down)">
                                      <p:cBhvr>
                                        <p:cTn id="15" dur="500"/>
                                        <p:tgtEl>
                                          <p:spTgt spid="5">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down)">
                                      <p:cBhvr>
                                        <p:cTn id="18" dur="500"/>
                                        <p:tgtEl>
                                          <p:spTgt spid="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wipe(down)">
                                      <p:cBhvr>
                                        <p:cTn id="23" dur="500"/>
                                        <p:tgtEl>
                                          <p:spTgt spid="5">
                                            <p:txEl>
                                              <p:pRg st="7" end="7"/>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5">
                                            <p:txEl>
                                              <p:pRg st="8" end="8"/>
                                            </p:txEl>
                                          </p:spTgt>
                                        </p:tgtEl>
                                        <p:attrNameLst>
                                          <p:attrName>style.visibility</p:attrName>
                                        </p:attrNameLst>
                                      </p:cBhvr>
                                      <p:to>
                                        <p:strVal val="visible"/>
                                      </p:to>
                                    </p:set>
                                    <p:animEffect transition="in" filter="wipe(down)">
                                      <p:cBhvr>
                                        <p:cTn id="26" dur="500"/>
                                        <p:tgtEl>
                                          <p:spTgt spid="5">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“确认即纠错”常识</a:t>
            </a:r>
            <a:endParaRPr lang="zh-CN" altLang="en-US" dirty="0"/>
          </a:p>
        </p:txBody>
      </p:sp>
      <p:sp>
        <p:nvSpPr>
          <p:cNvPr id="3" name="Content Placeholder 2"/>
          <p:cNvSpPr>
            <a:spLocks noGrp="1"/>
          </p:cNvSpPr>
          <p:nvPr>
            <p:ph idx="1"/>
          </p:nvPr>
        </p:nvSpPr>
        <p:spPr>
          <a:xfrm>
            <a:off x="613964" y="3933059"/>
            <a:ext cx="8667750" cy="2160240"/>
          </a:xfrm>
        </p:spPr>
        <p:txBody>
          <a:bodyPr/>
          <a:lstStyle/>
          <a:p>
            <a:r>
              <a:rPr lang="zh-CN" altLang="en-US" sz="2900" dirty="0" smtClean="0"/>
              <a:t>确认的主要任务就是发现和纠正缺陷。</a:t>
            </a:r>
            <a:endParaRPr lang="en-US" altLang="zh-CN" sz="2900" dirty="0" smtClean="0"/>
          </a:p>
          <a:p>
            <a:r>
              <a:rPr lang="zh-CN" altLang="en-US" sz="2900" dirty="0" smtClean="0">
                <a:solidFill>
                  <a:srgbClr val="0000FF"/>
                </a:solidFill>
              </a:rPr>
              <a:t>需求确认必须纠正尽可能多的需求缺陷：</a:t>
            </a:r>
            <a:endParaRPr lang="en-US" altLang="zh-CN" sz="2900" dirty="0" smtClean="0">
              <a:solidFill>
                <a:srgbClr val="0000FF"/>
              </a:solidFill>
            </a:endParaRPr>
          </a:p>
          <a:p>
            <a:pPr marL="971592" lvl="1" indent="-478323">
              <a:buFont typeface="+mj-ea"/>
              <a:buAutoNum type="circleNumDbPlain"/>
            </a:pPr>
            <a:r>
              <a:rPr lang="zh-CN" altLang="en-US" sz="2500" dirty="0" smtClean="0"/>
              <a:t>缺陷尚未扩散</a:t>
            </a:r>
            <a:endParaRPr lang="en-US" altLang="zh-CN" sz="2500" dirty="0" smtClean="0"/>
          </a:p>
          <a:p>
            <a:pPr marL="971592" lvl="1" indent="-478323">
              <a:buFont typeface="+mj-ea"/>
              <a:buAutoNum type="circleNumDbPlain"/>
            </a:pPr>
            <a:r>
              <a:rPr lang="zh-CN" altLang="en-US" sz="2500" dirty="0" smtClean="0"/>
              <a:t>知识尚未消退</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66</a:t>
            </a:fld>
            <a:endParaRPr lang="zh-CN" altLang="en-US" dirty="0"/>
          </a:p>
        </p:txBody>
      </p:sp>
      <p:sp>
        <p:nvSpPr>
          <p:cNvPr id="5" name="Rectangle 4"/>
          <p:cNvSpPr/>
          <p:nvPr/>
        </p:nvSpPr>
        <p:spPr>
          <a:xfrm>
            <a:off x="1052568" y="1700811"/>
            <a:ext cx="7644849" cy="1440160"/>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需求确认实则就是一个发现并纠正需求缺陷的过程；发现和纠正的时间越晚，其成本、难度和负面影响就都越大。</a:t>
            </a:r>
            <a:endParaRPr lang="zh-CN" altLang="en-US" sz="2900" dirty="0">
              <a:solidFill>
                <a:srgbClr val="C00000"/>
              </a:solidFill>
              <a:ea typeface="文鼎CS长美黑" pitchFamily="49" charset="-122"/>
            </a:endParaRPr>
          </a:p>
        </p:txBody>
      </p:sp>
      <p:pic>
        <p:nvPicPr>
          <p:cNvPr id="6" name="Picture 2" descr="C:\Users\SECBOK\Desktop\01300000101342120814150115276.jpg"/>
          <p:cNvPicPr>
            <a:picLocks noChangeAspect="1" noChangeArrowheads="1"/>
          </p:cNvPicPr>
          <p:nvPr/>
        </p:nvPicPr>
        <p:blipFill>
          <a:blip r:embed="rId2" cstate="print"/>
          <a:srcRect/>
          <a:stretch>
            <a:fillRect/>
          </a:stretch>
        </p:blipFill>
        <p:spPr bwMode="auto">
          <a:xfrm>
            <a:off x="6993916" y="5059552"/>
            <a:ext cx="2873633" cy="1798453"/>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面向用户的需求确认</a:t>
            </a:r>
            <a:endParaRPr lang="zh-CN" altLang="en-US" dirty="0"/>
          </a:p>
        </p:txBody>
      </p:sp>
      <p:sp>
        <p:nvSpPr>
          <p:cNvPr id="3" name="Content Placeholder 2"/>
          <p:cNvSpPr>
            <a:spLocks noGrp="1"/>
          </p:cNvSpPr>
          <p:nvPr>
            <p:ph idx="1"/>
          </p:nvPr>
        </p:nvSpPr>
        <p:spPr>
          <a:xfrm>
            <a:off x="613964" y="1268763"/>
            <a:ext cx="8667750" cy="2376264"/>
          </a:xfrm>
        </p:spPr>
        <p:txBody>
          <a:bodyPr/>
          <a:lstStyle/>
          <a:p>
            <a:r>
              <a:rPr lang="zh-CN" altLang="en-US" dirty="0" smtClean="0"/>
              <a:t>需求缺陷</a:t>
            </a:r>
            <a:endParaRPr lang="en-US" altLang="zh-CN" dirty="0" smtClean="0"/>
          </a:p>
          <a:p>
            <a:pPr lvl="1"/>
            <a:r>
              <a:rPr lang="zh-CN" altLang="en-US" dirty="0" smtClean="0"/>
              <a:t>如与既定标准、法律和法规等相关</a:t>
            </a:r>
            <a:endParaRPr lang="en-US" altLang="zh-CN" dirty="0" smtClean="0"/>
          </a:p>
          <a:p>
            <a:pPr lvl="2"/>
            <a:r>
              <a:rPr lang="zh-CN" altLang="en-US" dirty="0" smtClean="0"/>
              <a:t>则相对易于发现</a:t>
            </a:r>
            <a:endParaRPr lang="en-US" altLang="zh-CN" dirty="0" smtClean="0"/>
          </a:p>
          <a:p>
            <a:pPr lvl="1"/>
            <a:r>
              <a:rPr lang="zh-CN" altLang="en-US" dirty="0" smtClean="0"/>
              <a:t>如与用户和客户需求相关</a:t>
            </a:r>
            <a:endParaRPr lang="en-US" altLang="zh-CN" dirty="0" smtClean="0"/>
          </a:p>
          <a:p>
            <a:pPr lvl="2"/>
            <a:r>
              <a:rPr lang="zh-CN" altLang="en-US" dirty="0" smtClean="0"/>
              <a:t>则只有用户和客户才能真正发现 </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67</a:t>
            </a:fld>
            <a:endParaRPr lang="zh-CN" altLang="en-US" dirty="0"/>
          </a:p>
        </p:txBody>
      </p:sp>
      <p:sp>
        <p:nvSpPr>
          <p:cNvPr id="5" name="Content Placeholder 2"/>
          <p:cNvSpPr txBox="1">
            <a:spLocks/>
          </p:cNvSpPr>
          <p:nvPr/>
        </p:nvSpPr>
        <p:spPr bwMode="auto">
          <a:xfrm>
            <a:off x="653735" y="3933059"/>
            <a:ext cx="8667750" cy="1512168"/>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3100" kern="0" dirty="0" smtClean="0">
                <a:latin typeface="+mn-lt"/>
                <a:ea typeface="文鼎CS长美黑" pitchFamily="49" charset="-122"/>
              </a:rPr>
              <a:t>实践表明</a:t>
            </a:r>
            <a:endParaRPr lang="en-US" altLang="zh-CN" sz="3100" kern="0" dirty="0" smtClean="0">
              <a:latin typeface="+mn-lt"/>
              <a:ea typeface="文鼎CS长美黑" pitchFamily="49" charset="-122"/>
            </a:endParaRPr>
          </a:p>
          <a:p>
            <a:pPr marL="950002" lvl="1" indent="-456732" defTabSz="956645" eaLnBrk="0" hangingPunct="0">
              <a:spcBef>
                <a:spcPct val="20000"/>
              </a:spcBef>
              <a:buClr>
                <a:schemeClr val="accent2"/>
              </a:buClr>
              <a:buSzPct val="80000"/>
              <a:buFont typeface="Wingdings" pitchFamily="2" charset="2"/>
              <a:buChar char="Ø"/>
              <a:defRPr/>
            </a:pPr>
            <a:r>
              <a:rPr lang="zh-CN" altLang="en-US" sz="2400" kern="0" dirty="0" smtClean="0">
                <a:solidFill>
                  <a:srgbClr val="0000FF"/>
                </a:solidFill>
                <a:latin typeface="方正精宋简体" pitchFamily="2" charset="-122"/>
                <a:ea typeface="方正精宋简体" pitchFamily="2" charset="-122"/>
              </a:rPr>
              <a:t>用户是需求确认的最关键力量。</a:t>
            </a:r>
            <a:endParaRPr lang="en-US" altLang="zh-CN" sz="2400" kern="0" dirty="0" smtClean="0">
              <a:solidFill>
                <a:srgbClr val="0000FF"/>
              </a:solidFill>
              <a:latin typeface="方正精宋简体" pitchFamily="2" charset="-122"/>
              <a:ea typeface="方正精宋简体" pitchFamily="2" charset="-122"/>
            </a:endParaRPr>
          </a:p>
          <a:p>
            <a:pPr marL="950002" lvl="1" indent="-456732" eaLnBrk="0" hangingPunct="0">
              <a:spcBef>
                <a:spcPct val="20000"/>
              </a:spcBef>
              <a:buClr>
                <a:schemeClr val="accent2"/>
              </a:buClr>
              <a:buSzPct val="80000"/>
              <a:buFont typeface="Wingdings" pitchFamily="2" charset="2"/>
              <a:buChar char="Ø"/>
            </a:pPr>
            <a:r>
              <a:rPr lang="zh-CN" altLang="en-US" sz="2400" kern="0" dirty="0" smtClean="0">
                <a:latin typeface="方正精宋简体" pitchFamily="2" charset="-122"/>
                <a:ea typeface="方正精宋简体" pitchFamily="2" charset="-122"/>
              </a:rPr>
              <a:t>如能“用好”用户，则需求质量高。</a:t>
            </a:r>
            <a:endParaRPr lang="zh-CN" altLang="en-US" sz="2400" kern="0" dirty="0">
              <a:latin typeface="方正精宋简体" pitchFamily="2" charset="-122"/>
              <a:ea typeface="方正精宋简体" pitchFamily="2"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“用户优于专家”定律</a:t>
            </a:r>
            <a:endParaRPr lang="zh-CN" altLang="en-US" dirty="0"/>
          </a:p>
        </p:txBody>
      </p:sp>
      <p:sp>
        <p:nvSpPr>
          <p:cNvPr id="3" name="Content Placeholder 2"/>
          <p:cNvSpPr>
            <a:spLocks noGrp="1"/>
          </p:cNvSpPr>
          <p:nvPr>
            <p:ph idx="1"/>
          </p:nvPr>
        </p:nvSpPr>
        <p:spPr>
          <a:xfrm>
            <a:off x="613964" y="3429003"/>
            <a:ext cx="8667750" cy="2808312"/>
          </a:xfrm>
        </p:spPr>
        <p:txBody>
          <a:bodyPr/>
          <a:lstStyle/>
          <a:p>
            <a:r>
              <a:rPr lang="zh-CN" altLang="en-US" sz="2900" dirty="0" smtClean="0"/>
              <a:t>用户看似愚钝，亟待“开窍”。</a:t>
            </a:r>
            <a:endParaRPr lang="en-US" altLang="zh-CN" sz="2900" dirty="0" smtClean="0"/>
          </a:p>
          <a:p>
            <a:pPr lvl="1"/>
            <a:r>
              <a:rPr lang="zh-CN" altLang="en-US" sz="2500" dirty="0" smtClean="0"/>
              <a:t>需要工程师的帮助（如：提供原型产品）</a:t>
            </a:r>
            <a:endParaRPr lang="en-US" altLang="zh-CN" sz="2500" dirty="0" smtClean="0"/>
          </a:p>
          <a:p>
            <a:r>
              <a:rPr lang="zh-CN" altLang="en-US" sz="2700" dirty="0" smtClean="0"/>
              <a:t>专家看似权威，但有“水分”，无法代表用户。</a:t>
            </a:r>
            <a:endParaRPr lang="en-US" altLang="zh-CN" sz="2700" dirty="0" smtClean="0"/>
          </a:p>
          <a:p>
            <a:endParaRPr lang="en-US" altLang="zh-CN" sz="1700" dirty="0" smtClean="0"/>
          </a:p>
          <a:p>
            <a:r>
              <a:rPr lang="zh-CN" altLang="en-US" sz="2900" dirty="0" smtClean="0">
                <a:solidFill>
                  <a:srgbClr val="FF0000"/>
                </a:solidFill>
              </a:rPr>
              <a:t>需求工程师尤其不要冒充用户和专家。</a:t>
            </a:r>
            <a:endParaRPr lang="en-US" altLang="zh-CN" sz="2900" dirty="0" smtClean="0">
              <a:solidFill>
                <a:srgbClr val="FF0000"/>
              </a:solidFill>
            </a:endParaRPr>
          </a:p>
          <a:p>
            <a:pPr lvl="1"/>
            <a:r>
              <a:rPr lang="zh-CN" altLang="en-US" sz="2500" dirty="0" smtClean="0">
                <a:solidFill>
                  <a:srgbClr val="FF0000"/>
                </a:solidFill>
              </a:rPr>
              <a:t>一些资深工程师常犯此错误  </a:t>
            </a:r>
            <a:r>
              <a:rPr lang="en-US" altLang="zh-CN" sz="2500" dirty="0" smtClean="0">
                <a:solidFill>
                  <a:srgbClr val="FF0000"/>
                </a:solidFill>
                <a:sym typeface="Wingdings" pitchFamily="2" charset="2"/>
              </a:rPr>
              <a:t></a:t>
            </a:r>
            <a:r>
              <a:rPr lang="zh-CN" altLang="en-US" sz="2500" dirty="0" smtClean="0">
                <a:solidFill>
                  <a:srgbClr val="FF0000"/>
                </a:solidFill>
              </a:rPr>
              <a:t>“倚老卖老”</a:t>
            </a:r>
            <a:endParaRPr lang="zh-CN" altLang="en-US" sz="2500" dirty="0">
              <a:solidFill>
                <a:srgbClr val="FF0000"/>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68</a:t>
            </a:fld>
            <a:endParaRPr lang="zh-CN" altLang="en-US" dirty="0"/>
          </a:p>
        </p:txBody>
      </p:sp>
      <p:sp>
        <p:nvSpPr>
          <p:cNvPr id="5" name="Rectangle 4"/>
          <p:cNvSpPr/>
          <p:nvPr/>
        </p:nvSpPr>
        <p:spPr>
          <a:xfrm>
            <a:off x="662523" y="1700809"/>
            <a:ext cx="8190910" cy="1008112"/>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关于需求正确性的判定，用户反馈远比所谓的“专家分析”更权威和可信。</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zh-CN" altLang="en-US" dirty="0" smtClean="0"/>
              <a:t>漫画“吹牛专家”</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69</a:t>
            </a:fld>
            <a:endParaRPr lang="zh-CN" altLang="en-US" dirty="0"/>
          </a:p>
        </p:txBody>
      </p:sp>
      <p:pic>
        <p:nvPicPr>
          <p:cNvPr id="5" name="Picture 2" descr="C:\Users\Administrator\Desktop\ToonExperts.png"/>
          <p:cNvPicPr>
            <a:picLocks noChangeAspect="1" noChangeArrowheads="1"/>
          </p:cNvPicPr>
          <p:nvPr/>
        </p:nvPicPr>
        <p:blipFill>
          <a:blip r:embed="rId2" cstate="print"/>
          <a:srcRect/>
          <a:stretch>
            <a:fillRect/>
          </a:stretch>
        </p:blipFill>
        <p:spPr bwMode="auto">
          <a:xfrm>
            <a:off x="169311" y="1988843"/>
            <a:ext cx="9620230" cy="3600400"/>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实证</a:t>
            </a:r>
            <a:endParaRPr lang="zh-CN" altLang="en-US" dirty="0"/>
          </a:p>
        </p:txBody>
      </p:sp>
      <p:sp>
        <p:nvSpPr>
          <p:cNvPr id="3" name="Content Placeholder 2"/>
          <p:cNvSpPr>
            <a:spLocks noGrp="1"/>
          </p:cNvSpPr>
          <p:nvPr>
            <p:ph idx="1"/>
          </p:nvPr>
        </p:nvSpPr>
        <p:spPr>
          <a:xfrm>
            <a:off x="613964" y="1124744"/>
            <a:ext cx="8667750" cy="1872208"/>
          </a:xfrm>
        </p:spPr>
        <p:txBody>
          <a:bodyPr/>
          <a:lstStyle/>
          <a:p>
            <a:r>
              <a:rPr lang="en-US" altLang="zh-CN" sz="2900" dirty="0" smtClean="0">
                <a:solidFill>
                  <a:srgbClr val="0070C0"/>
                </a:solidFill>
              </a:rPr>
              <a:t>Robert Glass</a:t>
            </a:r>
            <a:r>
              <a:rPr lang="zh-CN" altLang="en-US" sz="2900" dirty="0" smtClean="0">
                <a:solidFill>
                  <a:srgbClr val="0070C0"/>
                </a:solidFill>
              </a:rPr>
              <a:t>的研究案例</a:t>
            </a:r>
            <a:endParaRPr lang="en-US" altLang="zh-CN" sz="2900" dirty="0" smtClean="0">
              <a:solidFill>
                <a:srgbClr val="0070C0"/>
              </a:solidFill>
            </a:endParaRPr>
          </a:p>
          <a:p>
            <a:pPr lvl="1"/>
            <a:r>
              <a:rPr lang="zh-CN" altLang="en-US" sz="2500" dirty="0" smtClean="0"/>
              <a:t>美国丹佛机场的行李处理系统</a:t>
            </a:r>
            <a:endParaRPr lang="en-US" altLang="zh-CN" sz="2500" dirty="0" smtClean="0"/>
          </a:p>
          <a:p>
            <a:pPr lvl="1"/>
            <a:r>
              <a:rPr lang="zh-CN" altLang="en-US" sz="2500" dirty="0" smtClean="0"/>
              <a:t>佛罗里达州的福利救济系统</a:t>
            </a:r>
            <a:endParaRPr lang="en-US" altLang="zh-CN" sz="2500" dirty="0" smtClean="0"/>
          </a:p>
          <a:p>
            <a:pPr lvl="1"/>
            <a:r>
              <a:rPr lang="zh-CN" altLang="en-US" sz="2500" dirty="0" smtClean="0"/>
              <a:t>全美联邦航空局</a:t>
            </a:r>
            <a:r>
              <a:rPr lang="en-US" altLang="zh-CN" sz="2500" dirty="0" smtClean="0"/>
              <a:t>(FAA)</a:t>
            </a:r>
            <a:r>
              <a:rPr lang="zh-CN" altLang="en-US" sz="2500" dirty="0" smtClean="0"/>
              <a:t>的空管系统</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a:t>
            </a:fld>
            <a:endParaRPr lang="zh-CN" altLang="en-US" dirty="0"/>
          </a:p>
        </p:txBody>
      </p:sp>
      <p:sp>
        <p:nvSpPr>
          <p:cNvPr id="5" name="Rectangle 4"/>
          <p:cNvSpPr/>
          <p:nvPr/>
        </p:nvSpPr>
        <p:spPr>
          <a:xfrm>
            <a:off x="194477" y="6093302"/>
            <a:ext cx="8502945" cy="650596"/>
          </a:xfrm>
          <a:prstGeom prst="rect">
            <a:avLst/>
          </a:prstGeom>
        </p:spPr>
        <p:txBody>
          <a:bodyPr wrap="square" lIns="95665" tIns="47832" rIns="95665" bIns="47832">
            <a:spAutoFit/>
          </a:bodyPr>
          <a:lstStyle/>
          <a:p>
            <a:r>
              <a:rPr lang="en-US" altLang="zh-CN" dirty="0" smtClean="0">
                <a:latin typeface="方正精宋简体" pitchFamily="2" charset="-122"/>
                <a:ea typeface="方正精宋简体" pitchFamily="2" charset="-122"/>
              </a:rPr>
              <a:t>Robert Glass</a:t>
            </a:r>
            <a:r>
              <a:rPr lang="zh-CN" altLang="en-US" dirty="0" smtClean="0">
                <a:latin typeface="方正精宋简体" pitchFamily="2" charset="-122"/>
                <a:ea typeface="方正精宋简体" pitchFamily="2" charset="-122"/>
              </a:rPr>
              <a:t>是业界的一位软件实践先驱，以实证数据和软件灾难研究为闻名于学界。 </a:t>
            </a:r>
            <a:endParaRPr lang="en-US" altLang="zh-CN" dirty="0" smtClean="0">
              <a:latin typeface="方正精宋简体" pitchFamily="2" charset="-122"/>
              <a:ea typeface="方正精宋简体" pitchFamily="2" charset="-122"/>
            </a:endParaRPr>
          </a:p>
          <a:p>
            <a:r>
              <a:rPr lang="zh-CN" altLang="en-US" dirty="0" smtClean="0">
                <a:latin typeface="方正精宋简体" pitchFamily="2" charset="-122"/>
                <a:ea typeface="方正精宋简体" pitchFamily="2" charset="-122"/>
              </a:rPr>
              <a:t>个人网址：</a:t>
            </a:r>
            <a:r>
              <a:rPr lang="en-US" altLang="zh-CN" dirty="0" smtClean="0">
                <a:hlinkClick r:id="rId2"/>
              </a:rPr>
              <a:t> http://www.robertlglass.com/ </a:t>
            </a:r>
            <a:endParaRPr lang="zh-CN" altLang="en-US" dirty="0">
              <a:latin typeface="方正精宋简体" pitchFamily="2" charset="-122"/>
              <a:ea typeface="方正精宋简体" pitchFamily="2" charset="-122"/>
            </a:endParaRPr>
          </a:p>
        </p:txBody>
      </p:sp>
      <p:pic>
        <p:nvPicPr>
          <p:cNvPr id="6146" name="Picture 2" descr="http://g-ecx.images-amazon.com/images/G/01/ciu/46/be/7b7e51c88da085006303d110.L._V192565495_SX200_.jpg"/>
          <p:cNvPicPr>
            <a:picLocks noChangeAspect="1" noChangeArrowheads="1"/>
          </p:cNvPicPr>
          <p:nvPr/>
        </p:nvPicPr>
        <p:blipFill>
          <a:blip r:embed="rId3" cstate="print"/>
          <a:srcRect/>
          <a:stretch>
            <a:fillRect/>
          </a:stretch>
        </p:blipFill>
        <p:spPr bwMode="auto">
          <a:xfrm>
            <a:off x="2690760" y="3356992"/>
            <a:ext cx="1939925" cy="2124075"/>
          </a:xfrm>
          <a:prstGeom prst="rect">
            <a:avLst/>
          </a:prstGeom>
          <a:noFill/>
        </p:spPr>
      </p:pic>
      <p:sp>
        <p:nvSpPr>
          <p:cNvPr id="7" name="Rectangle 6"/>
          <p:cNvSpPr/>
          <p:nvPr/>
        </p:nvSpPr>
        <p:spPr>
          <a:xfrm>
            <a:off x="2792760" y="5445224"/>
            <a:ext cx="1821978" cy="404375"/>
          </a:xfrm>
          <a:prstGeom prst="rect">
            <a:avLst/>
          </a:prstGeom>
        </p:spPr>
        <p:txBody>
          <a:bodyPr wrap="none" lIns="95665" tIns="47832" rIns="95665" bIns="47832">
            <a:spAutoFit/>
          </a:bodyPr>
          <a:lstStyle/>
          <a:p>
            <a:r>
              <a:rPr lang="en-US" altLang="zh-CN" sz="2000" dirty="0" smtClean="0"/>
              <a:t>Robert Glass</a:t>
            </a:r>
            <a:endParaRPr lang="zh-CN" altLang="en-US" sz="2000" dirty="0"/>
          </a:p>
        </p:txBody>
      </p:sp>
      <p:pic>
        <p:nvPicPr>
          <p:cNvPr id="6148" name="Picture 4" descr="http://covers.booktopia.com.au/big/9780136734437/software-runaways.jpg"/>
          <p:cNvPicPr>
            <a:picLocks noChangeAspect="1" noChangeArrowheads="1"/>
          </p:cNvPicPr>
          <p:nvPr/>
        </p:nvPicPr>
        <p:blipFill>
          <a:blip r:embed="rId4" cstate="print"/>
          <a:srcRect/>
          <a:stretch>
            <a:fillRect/>
          </a:stretch>
        </p:blipFill>
        <p:spPr bwMode="auto">
          <a:xfrm>
            <a:off x="7371269" y="2348883"/>
            <a:ext cx="2345841" cy="3305944"/>
          </a:xfrm>
          <a:prstGeom prst="rect">
            <a:avLst/>
          </a:prstGeom>
          <a:noFill/>
        </p:spPr>
      </p:pic>
      <p:sp>
        <p:nvSpPr>
          <p:cNvPr id="9" name="TextBox 8"/>
          <p:cNvSpPr txBox="1"/>
          <p:nvPr/>
        </p:nvSpPr>
        <p:spPr>
          <a:xfrm>
            <a:off x="7166808" y="5517235"/>
            <a:ext cx="2501523" cy="373597"/>
          </a:xfrm>
          <a:prstGeom prst="rect">
            <a:avLst/>
          </a:prstGeom>
          <a:noFill/>
        </p:spPr>
        <p:txBody>
          <a:bodyPr wrap="none" lIns="95665" tIns="47832" rIns="95665" bIns="47832" rtlCol="0">
            <a:spAutoFit/>
          </a:bodyPr>
          <a:lstStyle/>
          <a:p>
            <a:r>
              <a:rPr lang="en-US" altLang="zh-CN" dirty="0" smtClean="0">
                <a:solidFill>
                  <a:srgbClr val="C00000"/>
                </a:solidFill>
                <a:ea typeface="文鼎CS长美黑" pitchFamily="49" charset="-122"/>
              </a:rPr>
              <a:t>《</a:t>
            </a:r>
            <a:r>
              <a:rPr lang="zh-CN" altLang="en-US" dirty="0" smtClean="0">
                <a:solidFill>
                  <a:srgbClr val="C00000"/>
                </a:solidFill>
                <a:ea typeface="文鼎CS长美黑" pitchFamily="49" charset="-122"/>
              </a:rPr>
              <a:t>软件开发的滑铁卢</a:t>
            </a:r>
            <a:r>
              <a:rPr lang="en-US" altLang="zh-CN" dirty="0" smtClean="0">
                <a:solidFill>
                  <a:srgbClr val="C00000"/>
                </a:solidFill>
                <a:ea typeface="文鼎CS长美黑" pitchFamily="49" charset="-122"/>
              </a:rPr>
              <a:t>》</a:t>
            </a:r>
            <a:endParaRPr lang="zh-CN" altLang="en-US"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用户确认需求法则</a:t>
            </a:r>
            <a:endParaRPr lang="zh-CN" altLang="en-US" dirty="0"/>
          </a:p>
        </p:txBody>
      </p:sp>
      <p:sp>
        <p:nvSpPr>
          <p:cNvPr id="3" name="Content Placeholder 2"/>
          <p:cNvSpPr>
            <a:spLocks noGrp="1"/>
          </p:cNvSpPr>
          <p:nvPr>
            <p:ph idx="1"/>
          </p:nvPr>
        </p:nvSpPr>
        <p:spPr>
          <a:xfrm>
            <a:off x="613964" y="3501008"/>
            <a:ext cx="8667750" cy="1656183"/>
          </a:xfrm>
        </p:spPr>
        <p:txBody>
          <a:bodyPr/>
          <a:lstStyle/>
          <a:p>
            <a:r>
              <a:rPr lang="zh-CN" altLang="en-US" dirty="0" smtClean="0"/>
              <a:t>特别重视“工程师辅之”</a:t>
            </a:r>
            <a:endParaRPr lang="en-US" altLang="zh-CN" dirty="0" smtClean="0"/>
          </a:p>
          <a:p>
            <a:pPr lvl="1"/>
            <a:r>
              <a:rPr lang="zh-CN" altLang="en-US" dirty="0" smtClean="0"/>
              <a:t>用户离不开工程师的协助</a:t>
            </a:r>
            <a:endParaRPr lang="en-US" altLang="zh-CN" dirty="0" smtClean="0"/>
          </a:p>
          <a:p>
            <a:pPr lvl="1"/>
            <a:r>
              <a:rPr lang="zh-CN" altLang="en-US" dirty="0" smtClean="0"/>
              <a:t>帮助用户，就等于帮助自己</a:t>
            </a:r>
            <a:endParaRPr lang="en-US" altLang="zh-CN"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70</a:t>
            </a:fld>
            <a:endParaRPr lang="zh-CN" altLang="en-US" dirty="0"/>
          </a:p>
        </p:txBody>
      </p:sp>
      <p:sp>
        <p:nvSpPr>
          <p:cNvPr id="5" name="Rectangle 4"/>
          <p:cNvSpPr/>
          <p:nvPr/>
        </p:nvSpPr>
        <p:spPr>
          <a:xfrm>
            <a:off x="1013568" y="1844827"/>
            <a:ext cx="7878875" cy="792088"/>
          </a:xfrm>
          <a:prstGeom prst="rect">
            <a:avLst/>
          </a:prstGeom>
          <a:solidFill>
            <a:srgbClr val="CCE9AD"/>
          </a:solidFill>
          <a:ln w="38100">
            <a:solidFill>
              <a:srgbClr val="CCE9AD"/>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由用户主导需求确认决策，工程师辅之。</a:t>
            </a:r>
            <a:endParaRPr lang="zh-CN" altLang="en-US" sz="2900" dirty="0">
              <a:solidFill>
                <a:srgbClr val="C00000"/>
              </a:solidFill>
              <a:ea typeface="文鼎CS长美黑" pitchFamily="49" charset="-122"/>
            </a:endParaRPr>
          </a:p>
        </p:txBody>
      </p:sp>
      <p:sp>
        <p:nvSpPr>
          <p:cNvPr id="6" name="Rectangle 5"/>
          <p:cNvSpPr/>
          <p:nvPr/>
        </p:nvSpPr>
        <p:spPr>
          <a:xfrm>
            <a:off x="1429180" y="5517238"/>
            <a:ext cx="7118171" cy="512097"/>
          </a:xfrm>
          <a:prstGeom prst="rect">
            <a:avLst/>
          </a:prstGeom>
          <a:solidFill>
            <a:srgbClr val="000000"/>
          </a:solidFill>
        </p:spPr>
        <p:txBody>
          <a:bodyPr wrap="none" lIns="95665" tIns="47832" rIns="95665" bIns="47832">
            <a:spAutoFit/>
          </a:bodyPr>
          <a:lstStyle/>
          <a:p>
            <a:r>
              <a:rPr lang="zh-CN" altLang="en-US" sz="2700" dirty="0" smtClean="0">
                <a:solidFill>
                  <a:srgbClr val="FFFF00"/>
                </a:solidFill>
                <a:ea typeface="文鼎CS长美黑" pitchFamily="49" charset="-122"/>
              </a:rPr>
              <a:t>为低质量需求负责的是工程师，而不是用户！</a:t>
            </a:r>
            <a:endParaRPr lang="zh-CN" altLang="en-US" sz="2700" dirty="0">
              <a:solidFill>
                <a:srgbClr val="FFFF00"/>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基于审查的需求确认</a:t>
            </a:r>
            <a:endParaRPr lang="zh-CN" altLang="en-US" dirty="0"/>
          </a:p>
        </p:txBody>
      </p:sp>
      <p:sp>
        <p:nvSpPr>
          <p:cNvPr id="3" name="Content Placeholder 2"/>
          <p:cNvSpPr>
            <a:spLocks noGrp="1"/>
          </p:cNvSpPr>
          <p:nvPr>
            <p:ph idx="1"/>
          </p:nvPr>
        </p:nvSpPr>
        <p:spPr/>
        <p:txBody>
          <a:bodyPr/>
          <a:lstStyle/>
          <a:p>
            <a:r>
              <a:rPr lang="zh-CN" altLang="en-US" dirty="0" smtClean="0"/>
              <a:t>需求审查 </a:t>
            </a:r>
            <a:r>
              <a:rPr lang="en-US" altLang="zh-CN" sz="2900" dirty="0" smtClean="0"/>
              <a:t>(Review)</a:t>
            </a:r>
            <a:endParaRPr lang="en-US" altLang="zh-CN" dirty="0" smtClean="0"/>
          </a:p>
          <a:p>
            <a:pPr lvl="1"/>
            <a:r>
              <a:rPr lang="zh-CN" altLang="en-US" dirty="0" smtClean="0"/>
              <a:t>通过组织用户和客户</a:t>
            </a:r>
            <a:r>
              <a:rPr lang="en-US" altLang="zh-CN" dirty="0" smtClean="0"/>
              <a:t>(</a:t>
            </a:r>
            <a:r>
              <a:rPr lang="zh-CN" altLang="en-US" dirty="0" smtClean="0"/>
              <a:t>以及其他相关权益人</a:t>
            </a:r>
            <a:r>
              <a:rPr lang="en-US" altLang="zh-CN" dirty="0" smtClean="0"/>
              <a:t>)</a:t>
            </a:r>
            <a:r>
              <a:rPr lang="zh-CN" altLang="en-US" dirty="0" smtClean="0"/>
              <a:t>，以</a:t>
            </a:r>
            <a:r>
              <a:rPr lang="zh-CN" altLang="en-US" dirty="0" smtClean="0">
                <a:solidFill>
                  <a:srgbClr val="FF0000"/>
                </a:solidFill>
              </a:rPr>
              <a:t>阅读</a:t>
            </a:r>
            <a:r>
              <a:rPr lang="zh-CN" altLang="en-US" dirty="0" smtClean="0"/>
              <a:t>需求规约文档的方式发现需求缺陷或确认正确需求的过程</a:t>
            </a:r>
            <a:endParaRPr lang="en-US" altLang="zh-CN" dirty="0" smtClean="0"/>
          </a:p>
          <a:p>
            <a:pPr lvl="1"/>
            <a:endParaRPr lang="en-US" altLang="zh-CN" sz="900" dirty="0" smtClean="0"/>
          </a:p>
          <a:p>
            <a:pPr lvl="1"/>
            <a:r>
              <a:rPr lang="zh-CN" altLang="en-US" dirty="0" smtClean="0"/>
              <a:t>人力密集</a:t>
            </a:r>
            <a:endParaRPr lang="en-US" altLang="zh-CN" dirty="0" smtClean="0"/>
          </a:p>
          <a:p>
            <a:pPr lvl="1"/>
            <a:r>
              <a:rPr lang="zh-CN" altLang="en-US" dirty="0" smtClean="0"/>
              <a:t>是</a:t>
            </a:r>
            <a:r>
              <a:rPr lang="zh-CN" altLang="en-US" dirty="0" smtClean="0">
                <a:solidFill>
                  <a:srgbClr val="0000FF"/>
                </a:solidFill>
              </a:rPr>
              <a:t>软件审查</a:t>
            </a:r>
            <a:r>
              <a:rPr lang="zh-CN" altLang="en-US" dirty="0" smtClean="0"/>
              <a:t>的一类</a:t>
            </a:r>
            <a:endParaRPr lang="en-US" altLang="zh-CN" dirty="0" smtClean="0"/>
          </a:p>
          <a:p>
            <a:pPr lvl="1"/>
            <a:endParaRPr lang="en-US" altLang="zh-CN" dirty="0" smtClean="0"/>
          </a:p>
          <a:p>
            <a:r>
              <a:rPr lang="zh-CN" altLang="en-US" dirty="0" smtClean="0"/>
              <a:t>软件审查的对象</a:t>
            </a:r>
            <a:endParaRPr lang="en-US" altLang="zh-CN" dirty="0" smtClean="0"/>
          </a:p>
          <a:p>
            <a:pPr lvl="1"/>
            <a:r>
              <a:rPr lang="zh-CN" altLang="en-US" dirty="0" smtClean="0"/>
              <a:t>需求、设计、代码、测例、</a:t>
            </a:r>
            <a:r>
              <a:rPr lang="en-US" altLang="zh-CN" dirty="0" smtClean="0"/>
              <a:t>…</a:t>
            </a:r>
          </a:p>
          <a:p>
            <a:pPr lvl="1"/>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71</a:t>
            </a:fld>
            <a:endParaRPr lang="zh-CN" altLang="en-US" dirty="0"/>
          </a:p>
        </p:txBody>
      </p:sp>
      <p:grpSp>
        <p:nvGrpSpPr>
          <p:cNvPr id="7" name="Group 6"/>
          <p:cNvGrpSpPr>
            <a:grpSpLocks noChangeAspect="1"/>
          </p:cNvGrpSpPr>
          <p:nvPr/>
        </p:nvGrpSpPr>
        <p:grpSpPr>
          <a:xfrm>
            <a:off x="7850443" y="4188868"/>
            <a:ext cx="1783080" cy="1976438"/>
            <a:chOff x="7372350" y="5059362"/>
            <a:chExt cx="5486400" cy="6588125"/>
          </a:xfrm>
        </p:grpSpPr>
        <p:pic>
          <p:nvPicPr>
            <p:cNvPr id="5" name="Picture 2" descr="C:\Users\SECBOK\Desktop\11950001401707752692xeyes.svg.hi.png"/>
            <p:cNvPicPr>
              <a:picLocks noChangeAspect="1" noChangeArrowheads="1"/>
            </p:cNvPicPr>
            <p:nvPr/>
          </p:nvPicPr>
          <p:blipFill>
            <a:blip r:embed="rId2" cstate="print"/>
            <a:srcRect/>
            <a:stretch>
              <a:fillRect/>
            </a:stretch>
          </p:blipFill>
          <p:spPr bwMode="auto">
            <a:xfrm>
              <a:off x="7373937" y="8447087"/>
              <a:ext cx="4341813" cy="3200400"/>
            </a:xfrm>
            <a:prstGeom prst="rect">
              <a:avLst/>
            </a:prstGeom>
            <a:noFill/>
          </p:spPr>
        </p:pic>
        <p:pic>
          <p:nvPicPr>
            <p:cNvPr id="6" name="Picture 3" descr="C:\Users\SECBOK\Desktop\1195000072898380964pato.svg.hi.png"/>
            <p:cNvPicPr>
              <a:picLocks noChangeAspect="1" noChangeArrowheads="1"/>
            </p:cNvPicPr>
            <p:nvPr/>
          </p:nvPicPr>
          <p:blipFill>
            <a:blip r:embed="rId3" cstate="print"/>
            <a:srcRect/>
            <a:stretch>
              <a:fillRect/>
            </a:stretch>
          </p:blipFill>
          <p:spPr bwMode="auto">
            <a:xfrm>
              <a:off x="7372350" y="5059362"/>
              <a:ext cx="5486400" cy="3997325"/>
            </a:xfrm>
            <a:prstGeom prst="rect">
              <a:avLst/>
            </a:prstGeom>
            <a:noFill/>
          </p:spPr>
        </p:pic>
      </p:grpSp>
    </p:spTree>
  </p:cSld>
  <p:clrMapOvr>
    <a:masterClrMapping/>
  </p:clrMapOvr>
  <p:transition spd="slow">
    <p:blinds/>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需求会议评审实践</a:t>
            </a:r>
            <a:endParaRPr lang="zh-CN" altLang="en-US" dirty="0"/>
          </a:p>
        </p:txBody>
      </p:sp>
      <p:sp>
        <p:nvSpPr>
          <p:cNvPr id="3" name="Content Placeholder 2"/>
          <p:cNvSpPr>
            <a:spLocks noGrp="1"/>
          </p:cNvSpPr>
          <p:nvPr>
            <p:ph idx="1"/>
          </p:nvPr>
        </p:nvSpPr>
        <p:spPr>
          <a:xfrm>
            <a:off x="428497" y="3645027"/>
            <a:ext cx="6162685" cy="2592289"/>
          </a:xfrm>
        </p:spPr>
        <p:txBody>
          <a:bodyPr/>
          <a:lstStyle/>
          <a:p>
            <a:pPr>
              <a:buNone/>
            </a:pPr>
            <a:r>
              <a:rPr lang="en-US" altLang="zh-CN" sz="2900" dirty="0" smtClean="0"/>
              <a:t>Brian Berenbach</a:t>
            </a:r>
            <a:r>
              <a:rPr lang="zh-CN" altLang="en-US" sz="2500" dirty="0" smtClean="0"/>
              <a:t>：</a:t>
            </a:r>
            <a:endParaRPr lang="en-US" altLang="zh-CN" sz="2500" dirty="0" smtClean="0"/>
          </a:p>
          <a:p>
            <a:r>
              <a:rPr lang="zh-CN" altLang="en-US" sz="2500" dirty="0" smtClean="0"/>
              <a:t>控制评审会议的规模和时长</a:t>
            </a:r>
            <a:endParaRPr lang="en-US" altLang="zh-CN" sz="2500" dirty="0" smtClean="0"/>
          </a:p>
          <a:p>
            <a:r>
              <a:rPr lang="zh-CN" altLang="en-US" sz="2500" dirty="0" smtClean="0"/>
              <a:t>限制评审会议的需求数量</a:t>
            </a:r>
            <a:endParaRPr lang="en-US" altLang="zh-CN" sz="2500" dirty="0" smtClean="0"/>
          </a:p>
          <a:p>
            <a:r>
              <a:rPr lang="zh-CN" altLang="en-US" sz="2500" dirty="0" smtClean="0"/>
              <a:t>向所有与会者提供相同的需求信息</a:t>
            </a:r>
            <a:endParaRPr lang="en-US" altLang="zh-CN" sz="2500" dirty="0" smtClean="0"/>
          </a:p>
          <a:p>
            <a:r>
              <a:rPr lang="zh-CN" altLang="en-US" sz="2500" dirty="0" smtClean="0"/>
              <a:t>认真评审、尊重结论、不搞形式主义</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72</a:t>
            </a:fld>
            <a:endParaRPr lang="zh-CN" altLang="en-US" dirty="0"/>
          </a:p>
        </p:txBody>
      </p:sp>
      <p:sp>
        <p:nvSpPr>
          <p:cNvPr id="5" name="Rectangle 4"/>
          <p:cNvSpPr/>
          <p:nvPr/>
        </p:nvSpPr>
        <p:spPr>
          <a:xfrm>
            <a:off x="662529" y="1484787"/>
            <a:ext cx="8502945" cy="1368152"/>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控制需求评审会议的规模、限制待审需求量、向所有与会者提供相同的需求信息、尊重各方权益人的评审结论。</a:t>
            </a:r>
            <a:endParaRPr lang="zh-CN" altLang="en-US" sz="2900" dirty="0">
              <a:solidFill>
                <a:srgbClr val="C00000"/>
              </a:solidFill>
              <a:ea typeface="文鼎CS长美黑" pitchFamily="49" charset="-122"/>
            </a:endParaRPr>
          </a:p>
        </p:txBody>
      </p:sp>
      <p:pic>
        <p:nvPicPr>
          <p:cNvPr id="19458" name="Picture 2" descr="http://crisys.cs.umn.edu/re2012/images/berenbach.JPG"/>
          <p:cNvPicPr>
            <a:picLocks noChangeAspect="1" noChangeArrowheads="1"/>
          </p:cNvPicPr>
          <p:nvPr/>
        </p:nvPicPr>
        <p:blipFill>
          <a:blip r:embed="rId2" cstate="print"/>
          <a:srcRect/>
          <a:stretch>
            <a:fillRect/>
          </a:stretch>
        </p:blipFill>
        <p:spPr bwMode="auto">
          <a:xfrm>
            <a:off x="6504471" y="3738392"/>
            <a:ext cx="3401532" cy="2354907"/>
          </a:xfrm>
          <a:prstGeom prst="rect">
            <a:avLst/>
          </a:prstGeom>
          <a:noFill/>
        </p:spPr>
      </p:pic>
      <p:sp>
        <p:nvSpPr>
          <p:cNvPr id="7" name="Rectangle 6"/>
          <p:cNvSpPr/>
          <p:nvPr/>
        </p:nvSpPr>
        <p:spPr>
          <a:xfrm>
            <a:off x="7517743" y="6084007"/>
            <a:ext cx="2105581" cy="373597"/>
          </a:xfrm>
          <a:prstGeom prst="rect">
            <a:avLst/>
          </a:prstGeom>
        </p:spPr>
        <p:txBody>
          <a:bodyPr wrap="none" lIns="95665" tIns="47832" rIns="95665" bIns="47832">
            <a:spAutoFit/>
          </a:bodyPr>
          <a:lstStyle/>
          <a:p>
            <a:r>
              <a:rPr lang="en-US" altLang="zh-CN" dirty="0" smtClean="0"/>
              <a:t>Brian Berenbach</a:t>
            </a:r>
            <a:endParaRPr lang="zh-CN" altLang="en-US" dirty="0"/>
          </a:p>
        </p:txBody>
      </p:sp>
    </p:spTree>
  </p:cSld>
  <p:clrMapOvr>
    <a:masterClrMapping/>
  </p:clrMapOvr>
  <p:transition spd="slow">
    <p:blinds/>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需求优先审查实践</a:t>
            </a:r>
            <a:endParaRPr lang="zh-CN" altLang="en-US" dirty="0"/>
          </a:p>
        </p:txBody>
      </p:sp>
      <p:sp>
        <p:nvSpPr>
          <p:cNvPr id="9" name="Content Placeholder 8"/>
          <p:cNvSpPr>
            <a:spLocks noGrp="1"/>
          </p:cNvSpPr>
          <p:nvPr>
            <p:ph idx="1"/>
          </p:nvPr>
        </p:nvSpPr>
        <p:spPr>
          <a:xfrm>
            <a:off x="613964" y="5733257"/>
            <a:ext cx="8667750" cy="576064"/>
          </a:xfrm>
        </p:spPr>
        <p:txBody>
          <a:bodyPr/>
          <a:lstStyle/>
          <a:p>
            <a:r>
              <a:rPr lang="zh-CN" altLang="en-US" sz="2900" dirty="0" smtClean="0">
                <a:solidFill>
                  <a:srgbClr val="0000FF"/>
                </a:solidFill>
              </a:rPr>
              <a:t>优先原则：提升需求整体价值、减少返工。</a:t>
            </a:r>
            <a:endParaRPr lang="zh-CN" altLang="en-US" sz="2900" dirty="0">
              <a:solidFill>
                <a:srgbClr val="0000FF"/>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73</a:t>
            </a:fld>
            <a:endParaRPr lang="zh-CN" altLang="en-US" dirty="0"/>
          </a:p>
        </p:txBody>
      </p:sp>
      <p:sp>
        <p:nvSpPr>
          <p:cNvPr id="5" name="Rectangle 4"/>
          <p:cNvSpPr/>
          <p:nvPr/>
        </p:nvSpPr>
        <p:spPr>
          <a:xfrm>
            <a:off x="662529" y="1484787"/>
            <a:ext cx="8502945" cy="1368152"/>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优先审查具有以下某些特征的需求：高价值、高抽象级、高优先级、高风险、强影响力、与用户相关。</a:t>
            </a:r>
            <a:endParaRPr lang="zh-CN" altLang="en-US" sz="2900" dirty="0">
              <a:solidFill>
                <a:srgbClr val="C00000"/>
              </a:solidFill>
              <a:ea typeface="文鼎CS长美黑" pitchFamily="49" charset="-122"/>
            </a:endParaRPr>
          </a:p>
        </p:txBody>
      </p:sp>
      <p:sp>
        <p:nvSpPr>
          <p:cNvPr id="8" name="Title 4"/>
          <p:cNvSpPr txBox="1">
            <a:spLocks/>
          </p:cNvSpPr>
          <p:nvPr/>
        </p:nvSpPr>
        <p:spPr bwMode="auto">
          <a:xfrm>
            <a:off x="2360712" y="4221090"/>
            <a:ext cx="7176797" cy="576064"/>
          </a:xfrm>
          <a:prstGeom prst="rect">
            <a:avLst/>
          </a:prstGeom>
          <a:solidFill>
            <a:schemeClr val="tx2"/>
          </a:solidFill>
          <a:ln w="9525">
            <a:noFill/>
            <a:miter lim="800000"/>
            <a:headEnd/>
            <a:tailEnd/>
          </a:ln>
        </p:spPr>
        <p:txBody>
          <a:bodyPr vert="horz" wrap="square" lIns="95665" tIns="47832" rIns="95665" bIns="47832" numCol="1" anchor="ctr" anchorCtr="0" compatLnSpc="1">
            <a:prstTxWarp prst="textNoShape">
              <a:avLst/>
            </a:prstTxWarp>
          </a:bodyPr>
          <a:lstStyle/>
          <a:p>
            <a:pPr lvl="0" algn="ctr" eaLnBrk="0" hangingPunct="0"/>
            <a:r>
              <a:rPr lang="zh-CN" altLang="en-US" sz="2500" dirty="0" smtClean="0">
                <a:solidFill>
                  <a:srgbClr val="FFFF00"/>
                </a:solidFill>
                <a:ea typeface="文鼎CS长美黑" pitchFamily="49" charset="-122"/>
              </a:rPr>
              <a:t>谁先谁后？ 这可是一个大问题，一门大学问。</a:t>
            </a:r>
            <a:endParaRPr lang="zh-CN" altLang="en-US" sz="2500" kern="0" dirty="0">
              <a:solidFill>
                <a:srgbClr val="FFFF00"/>
              </a:solidFill>
              <a:latin typeface="+mj-lt"/>
              <a:ea typeface="文鼎CS长美黑" pitchFamily="49" charset="-122"/>
              <a:cs typeface="+mj-cs"/>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wipe(down)">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基于清单的需求审查实践</a:t>
            </a:r>
            <a:endParaRPr lang="zh-CN" altLang="en-US" dirty="0"/>
          </a:p>
        </p:txBody>
      </p:sp>
      <p:sp>
        <p:nvSpPr>
          <p:cNvPr id="9" name="Content Placeholder 8"/>
          <p:cNvSpPr>
            <a:spLocks noGrp="1"/>
          </p:cNvSpPr>
          <p:nvPr>
            <p:ph idx="1"/>
          </p:nvPr>
        </p:nvSpPr>
        <p:spPr>
          <a:xfrm>
            <a:off x="613964" y="4077072"/>
            <a:ext cx="8667750" cy="2232248"/>
          </a:xfrm>
        </p:spPr>
        <p:txBody>
          <a:bodyPr/>
          <a:lstStyle/>
          <a:p>
            <a:r>
              <a:rPr lang="zh-CN" altLang="en-US" sz="2900" dirty="0" smtClean="0">
                <a:solidFill>
                  <a:srgbClr val="0000FF"/>
                </a:solidFill>
              </a:rPr>
              <a:t>需求缺陷清单：</a:t>
            </a:r>
            <a:endParaRPr lang="en-US" altLang="zh-CN" sz="2900" dirty="0" smtClean="0">
              <a:solidFill>
                <a:srgbClr val="0000FF"/>
              </a:solidFill>
            </a:endParaRPr>
          </a:p>
          <a:p>
            <a:pPr lvl="1"/>
            <a:r>
              <a:rPr lang="zh-CN" altLang="en-US" sz="2500" dirty="0" smtClean="0">
                <a:solidFill>
                  <a:srgbClr val="0000FF"/>
                </a:solidFill>
              </a:rPr>
              <a:t>可复用已有通用缺陷清单</a:t>
            </a:r>
            <a:endParaRPr lang="en-US" altLang="zh-CN" sz="2500" dirty="0" smtClean="0">
              <a:solidFill>
                <a:srgbClr val="0000FF"/>
              </a:solidFill>
            </a:endParaRPr>
          </a:p>
          <a:p>
            <a:pPr lvl="1"/>
            <a:r>
              <a:rPr lang="zh-CN" altLang="en-US" sz="2500" dirty="0" smtClean="0">
                <a:solidFill>
                  <a:srgbClr val="0000FF"/>
                </a:solidFill>
              </a:rPr>
              <a:t>也可基于个人经验定制</a:t>
            </a:r>
            <a:endParaRPr lang="en-US" altLang="zh-CN" sz="2500" dirty="0" smtClean="0">
              <a:solidFill>
                <a:srgbClr val="0000FF"/>
              </a:solidFill>
            </a:endParaRPr>
          </a:p>
          <a:p>
            <a:pPr lvl="1"/>
            <a:r>
              <a:rPr lang="zh-CN" altLang="en-US" sz="2500" dirty="0" smtClean="0">
                <a:solidFill>
                  <a:srgbClr val="0000FF"/>
                </a:solidFill>
              </a:rPr>
              <a:t>还可多个同用</a:t>
            </a:r>
            <a:endParaRPr lang="zh-CN" altLang="en-US" sz="2500" dirty="0">
              <a:solidFill>
                <a:srgbClr val="0000FF"/>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74</a:t>
            </a:fld>
            <a:endParaRPr lang="zh-CN" altLang="en-US" dirty="0"/>
          </a:p>
        </p:txBody>
      </p:sp>
      <p:sp>
        <p:nvSpPr>
          <p:cNvPr id="5" name="Rectangle 4"/>
          <p:cNvSpPr/>
          <p:nvPr/>
        </p:nvSpPr>
        <p:spPr>
          <a:xfrm>
            <a:off x="662529" y="1484787"/>
            <a:ext cx="8502945" cy="1368152"/>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基于一份记录着常见需求缺陷的清单，快速排查需求规约文档。</a:t>
            </a:r>
            <a:endParaRPr lang="zh-CN" altLang="en-US" sz="2900" dirty="0">
              <a:solidFill>
                <a:srgbClr val="C00000"/>
              </a:solidFill>
              <a:ea typeface="文鼎CS长美黑" pitchFamily="49" charset="-122"/>
            </a:endParaRPr>
          </a:p>
        </p:txBody>
      </p:sp>
      <p:pic>
        <p:nvPicPr>
          <p:cNvPr id="7" name="Picture 2" descr="C:\Users\SECBOK\Desktop\green-tick-box.jpg"/>
          <p:cNvPicPr>
            <a:picLocks noChangeAspect="1" noChangeArrowheads="1"/>
          </p:cNvPicPr>
          <p:nvPr/>
        </p:nvPicPr>
        <p:blipFill>
          <a:blip r:embed="rId2" cstate="print"/>
          <a:srcRect/>
          <a:stretch>
            <a:fillRect/>
          </a:stretch>
        </p:blipFill>
        <p:spPr bwMode="auto">
          <a:xfrm>
            <a:off x="7175698" y="3861050"/>
            <a:ext cx="2730303" cy="2520280"/>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down)">
                                      <p:cBhvr>
                                        <p:cTn id="10" dur="500"/>
                                        <p:tgtEl>
                                          <p:spTgt spid="9">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wipe(down)">
                                      <p:cBhvr>
                                        <p:cTn id="13" dur="500"/>
                                        <p:tgtEl>
                                          <p:spTgt spid="9">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wipe(down)">
                                      <p:cBhvr>
                                        <p:cTn id="1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CxOne</a:t>
            </a:r>
            <a:r>
              <a:rPr lang="zh-CN" altLang="en-US" dirty="0" smtClean="0"/>
              <a:t>通用需求审查清单</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75</a:t>
            </a:fld>
            <a:endParaRPr lang="zh-CN" altLang="en-US" dirty="0"/>
          </a:p>
        </p:txBody>
      </p:sp>
      <p:pic>
        <p:nvPicPr>
          <p:cNvPr id="18433" name="Picture 1"/>
          <p:cNvPicPr>
            <a:picLocks noChangeAspect="1" noChangeArrowheads="1"/>
          </p:cNvPicPr>
          <p:nvPr/>
        </p:nvPicPr>
        <p:blipFill>
          <a:blip r:embed="rId3" cstate="print"/>
          <a:srcRect/>
          <a:stretch>
            <a:fillRect/>
          </a:stretch>
        </p:blipFill>
        <p:spPr bwMode="auto">
          <a:xfrm>
            <a:off x="72236" y="123826"/>
            <a:ext cx="9761537" cy="6610350"/>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CxOne</a:t>
            </a:r>
            <a:r>
              <a:rPr lang="zh-CN" altLang="en-US" dirty="0" smtClean="0"/>
              <a:t>通用需求审查清单</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76</a:t>
            </a:fld>
            <a:endParaRPr lang="zh-CN" altLang="en-US" dirty="0"/>
          </a:p>
        </p:txBody>
      </p:sp>
      <p:pic>
        <p:nvPicPr>
          <p:cNvPr id="32770" name="Picture 2"/>
          <p:cNvPicPr>
            <a:picLocks noChangeAspect="1" noChangeArrowheads="1"/>
          </p:cNvPicPr>
          <p:nvPr/>
        </p:nvPicPr>
        <p:blipFill>
          <a:blip r:embed="rId3" cstate="print"/>
          <a:srcRect/>
          <a:stretch>
            <a:fillRect/>
          </a:stretch>
        </p:blipFill>
        <p:spPr bwMode="auto">
          <a:xfrm>
            <a:off x="51598" y="1340773"/>
            <a:ext cx="9802812" cy="4981574"/>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基于原型的需求确认</a:t>
            </a:r>
            <a:endParaRPr lang="zh-CN" altLang="en-US" dirty="0"/>
          </a:p>
        </p:txBody>
      </p:sp>
      <p:sp>
        <p:nvSpPr>
          <p:cNvPr id="3" name="Content Placeholder 2"/>
          <p:cNvSpPr>
            <a:spLocks noGrp="1"/>
          </p:cNvSpPr>
          <p:nvPr>
            <p:ph idx="1"/>
          </p:nvPr>
        </p:nvSpPr>
        <p:spPr>
          <a:xfrm>
            <a:off x="613964" y="1268763"/>
            <a:ext cx="8667750" cy="3672408"/>
          </a:xfrm>
        </p:spPr>
        <p:txBody>
          <a:bodyPr/>
          <a:lstStyle/>
          <a:p>
            <a:r>
              <a:rPr lang="zh-CN" altLang="en-US" dirty="0" smtClean="0"/>
              <a:t>原型法</a:t>
            </a:r>
            <a:endParaRPr lang="en-US" altLang="zh-CN" dirty="0" smtClean="0"/>
          </a:p>
          <a:p>
            <a:pPr lvl="1"/>
            <a:r>
              <a:rPr lang="zh-CN" altLang="en-US" dirty="0" smtClean="0"/>
              <a:t>不仅用于</a:t>
            </a:r>
            <a:r>
              <a:rPr lang="zh-CN" altLang="en-US" dirty="0" smtClean="0">
                <a:solidFill>
                  <a:srgbClr val="C00000"/>
                </a:solidFill>
              </a:rPr>
              <a:t>需求获取</a:t>
            </a:r>
            <a:r>
              <a:rPr lang="zh-CN" altLang="en-US" dirty="0" smtClean="0"/>
              <a:t>，而且常用于</a:t>
            </a:r>
            <a:r>
              <a:rPr lang="zh-CN" altLang="en-US" dirty="0" smtClean="0">
                <a:solidFill>
                  <a:srgbClr val="C00000"/>
                </a:solidFill>
              </a:rPr>
              <a:t>需求确认</a:t>
            </a:r>
            <a:endParaRPr lang="en-US" altLang="zh-CN" dirty="0" smtClean="0">
              <a:solidFill>
                <a:srgbClr val="C00000"/>
              </a:solidFill>
            </a:endParaRPr>
          </a:p>
          <a:p>
            <a:pPr lvl="1"/>
            <a:r>
              <a:rPr lang="zh-CN" altLang="en-US" dirty="0" smtClean="0"/>
              <a:t>通过快速构建软件原型，支持用户和客户以</a:t>
            </a:r>
            <a:r>
              <a:rPr lang="zh-CN" altLang="en-US" dirty="0" smtClean="0">
                <a:solidFill>
                  <a:srgbClr val="0000FF"/>
                </a:solidFill>
              </a:rPr>
              <a:t>观察和使用</a:t>
            </a:r>
            <a:r>
              <a:rPr lang="zh-CN" altLang="en-US" dirty="0" smtClean="0"/>
              <a:t>原型的方式确认需求</a:t>
            </a:r>
            <a:endParaRPr lang="en-US" altLang="zh-CN" dirty="0" smtClean="0"/>
          </a:p>
          <a:p>
            <a:pPr lvl="1"/>
            <a:endParaRPr lang="en-US" altLang="zh-CN" sz="1900" dirty="0" smtClean="0"/>
          </a:p>
          <a:p>
            <a:pPr lvl="1"/>
            <a:r>
              <a:rPr lang="zh-CN" altLang="en-US" sz="3200" dirty="0" smtClean="0">
                <a:solidFill>
                  <a:srgbClr val="FF0000"/>
                </a:solidFill>
              </a:rPr>
              <a:t>优势：</a:t>
            </a:r>
            <a:endParaRPr lang="en-US" altLang="zh-CN" sz="3200" dirty="0" smtClean="0">
              <a:solidFill>
                <a:srgbClr val="FF0000"/>
              </a:solidFill>
            </a:endParaRPr>
          </a:p>
          <a:p>
            <a:pPr lvl="2"/>
            <a:r>
              <a:rPr lang="zh-CN" altLang="en-US" dirty="0" smtClean="0">
                <a:solidFill>
                  <a:srgbClr val="FF0000"/>
                </a:solidFill>
              </a:rPr>
              <a:t>生动</a:t>
            </a:r>
            <a:endParaRPr lang="en-US" altLang="zh-CN" dirty="0" smtClean="0">
              <a:solidFill>
                <a:srgbClr val="FF0000"/>
              </a:solidFill>
            </a:endParaRPr>
          </a:p>
          <a:p>
            <a:pPr lvl="2"/>
            <a:r>
              <a:rPr lang="zh-CN" altLang="en-US" dirty="0" smtClean="0">
                <a:solidFill>
                  <a:srgbClr val="FF0000"/>
                </a:solidFill>
              </a:rPr>
              <a:t>真切 </a:t>
            </a:r>
            <a:endParaRPr lang="zh-CN" altLang="en-US" sz="3200" dirty="0">
              <a:solidFill>
                <a:srgbClr val="FF0000"/>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77</a:t>
            </a:fld>
            <a:endParaRPr lang="zh-CN" altLang="en-US" dirty="0"/>
          </a:p>
        </p:txBody>
      </p:sp>
      <p:grpSp>
        <p:nvGrpSpPr>
          <p:cNvPr id="7" name="Group 6"/>
          <p:cNvGrpSpPr>
            <a:grpSpLocks noChangeAspect="1"/>
          </p:cNvGrpSpPr>
          <p:nvPr/>
        </p:nvGrpSpPr>
        <p:grpSpPr>
          <a:xfrm>
            <a:off x="5227829" y="3429001"/>
            <a:ext cx="4327684" cy="3337185"/>
            <a:chOff x="4552950" y="2468562"/>
            <a:chExt cx="13315950" cy="11123946"/>
          </a:xfrm>
        </p:grpSpPr>
        <p:pic>
          <p:nvPicPr>
            <p:cNvPr id="5" name="Picture 4" descr="C:\Users\SECBOK\AppData\Roaming\Tencent\Users\185063557\QQ\WinTemp\RichOle\]T8)G4TCTV`((CJ[3Q(F22E.jpg"/>
            <p:cNvPicPr>
              <a:picLocks noChangeAspect="1" noChangeArrowheads="1"/>
            </p:cNvPicPr>
            <p:nvPr/>
          </p:nvPicPr>
          <p:blipFill>
            <a:blip r:embed="rId2" cstate="print"/>
            <a:srcRect/>
            <a:stretch>
              <a:fillRect/>
            </a:stretch>
          </p:blipFill>
          <p:spPr bwMode="auto">
            <a:xfrm>
              <a:off x="4552950" y="2544762"/>
              <a:ext cx="6099600" cy="11047746"/>
            </a:xfrm>
            <a:prstGeom prst="rect">
              <a:avLst/>
            </a:prstGeom>
            <a:noFill/>
          </p:spPr>
        </p:pic>
        <p:pic>
          <p:nvPicPr>
            <p:cNvPr id="6" name="Picture 5" descr="C:\Users\SECBOK\AppData\Roaming\Tencent\Users\185063557\QQ\WinTemp\RichOle\2`Q({TSMDH)ZG8{C%F_V3XK.jpg"/>
            <p:cNvPicPr>
              <a:picLocks noChangeAspect="1" noChangeArrowheads="1"/>
            </p:cNvPicPr>
            <p:nvPr/>
          </p:nvPicPr>
          <p:blipFill>
            <a:blip r:embed="rId3" cstate="print"/>
            <a:srcRect/>
            <a:stretch>
              <a:fillRect/>
            </a:stretch>
          </p:blipFill>
          <p:spPr bwMode="auto">
            <a:xfrm>
              <a:off x="12172950" y="2468562"/>
              <a:ext cx="5695950" cy="11100375"/>
            </a:xfrm>
            <a:prstGeom prst="rect">
              <a:avLst/>
            </a:prstGeom>
            <a:noFill/>
          </p:spPr>
        </p:pic>
      </p:grpSp>
    </p:spTree>
  </p:cSld>
  <p:clrMapOvr>
    <a:masterClrMapping/>
  </p:clrMapOvr>
  <p:transition spd="slow">
    <p:blinds/>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Boehm</a:t>
            </a:r>
            <a:r>
              <a:rPr lang="zh-CN" altLang="en-US" dirty="0" smtClean="0"/>
              <a:t>界面原型定律</a:t>
            </a:r>
            <a:endParaRPr lang="zh-CN" altLang="en-US" dirty="0"/>
          </a:p>
        </p:txBody>
      </p:sp>
      <p:sp>
        <p:nvSpPr>
          <p:cNvPr id="3" name="Content Placeholder 2"/>
          <p:cNvSpPr>
            <a:spLocks noGrp="1"/>
          </p:cNvSpPr>
          <p:nvPr>
            <p:ph idx="1"/>
          </p:nvPr>
        </p:nvSpPr>
        <p:spPr>
          <a:xfrm>
            <a:off x="428502" y="3068962"/>
            <a:ext cx="5665179" cy="1440160"/>
          </a:xfrm>
        </p:spPr>
        <p:txBody>
          <a:bodyPr/>
          <a:lstStyle/>
          <a:p>
            <a:r>
              <a:rPr lang="zh-CN" altLang="en-US" sz="2500" dirty="0" smtClean="0"/>
              <a:t>源自</a:t>
            </a:r>
            <a:r>
              <a:rPr lang="en-US" altLang="zh-CN" sz="2500" dirty="0" smtClean="0"/>
              <a:t>Barry Boehm</a:t>
            </a:r>
            <a:r>
              <a:rPr lang="zh-CN" altLang="en-US" sz="2500" dirty="0" smtClean="0"/>
              <a:t>的研究</a:t>
            </a:r>
            <a:endParaRPr lang="en-US" altLang="zh-CN" sz="2500" dirty="0" smtClean="0"/>
          </a:p>
          <a:p>
            <a:r>
              <a:rPr lang="zh-CN" altLang="en-US" sz="2500" dirty="0" smtClean="0">
                <a:solidFill>
                  <a:srgbClr val="C00000"/>
                </a:solidFill>
              </a:rPr>
              <a:t>界面原型</a:t>
            </a:r>
            <a:endParaRPr lang="en-US" altLang="zh-CN" sz="2500" dirty="0" smtClean="0">
              <a:solidFill>
                <a:srgbClr val="C00000"/>
              </a:solidFill>
            </a:endParaRPr>
          </a:p>
          <a:p>
            <a:pPr lvl="1"/>
            <a:r>
              <a:rPr lang="zh-CN" altLang="en-US" sz="2500" dirty="0" smtClean="0"/>
              <a:t>最有助于用户和客户的确认</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78</a:t>
            </a:fld>
            <a:endParaRPr lang="zh-CN" altLang="en-US" dirty="0"/>
          </a:p>
        </p:txBody>
      </p:sp>
      <p:sp>
        <p:nvSpPr>
          <p:cNvPr id="5" name="Rectangle 4"/>
          <p:cNvSpPr/>
          <p:nvPr/>
        </p:nvSpPr>
        <p:spPr>
          <a:xfrm>
            <a:off x="662523" y="1340769"/>
            <a:ext cx="8190910" cy="1152129"/>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开发目标软件产品的界面原型能显著减少最终产品中的、与用户界面相关的缺陷。</a:t>
            </a:r>
            <a:endParaRPr lang="zh-CN" altLang="en-US" sz="2900" dirty="0">
              <a:solidFill>
                <a:srgbClr val="C00000"/>
              </a:solidFill>
              <a:ea typeface="文鼎CS长美黑" pitchFamily="49" charset="-122"/>
            </a:endParaRPr>
          </a:p>
        </p:txBody>
      </p:sp>
      <p:sp>
        <p:nvSpPr>
          <p:cNvPr id="7" name="Rectangle 6"/>
          <p:cNvSpPr/>
          <p:nvPr/>
        </p:nvSpPr>
        <p:spPr>
          <a:xfrm>
            <a:off x="7839328" y="5981218"/>
            <a:ext cx="1962914" cy="419764"/>
          </a:xfrm>
          <a:prstGeom prst="rect">
            <a:avLst/>
          </a:prstGeom>
        </p:spPr>
        <p:txBody>
          <a:bodyPr wrap="none" lIns="95665" tIns="47832" rIns="95665" bIns="47832">
            <a:spAutoFit/>
          </a:bodyPr>
          <a:lstStyle/>
          <a:p>
            <a:r>
              <a:rPr lang="en-US" altLang="zh-CN" sz="2100" dirty="0" smtClean="0"/>
              <a:t>Barry Boehm</a:t>
            </a:r>
            <a:endParaRPr lang="zh-CN" altLang="en-US" sz="2100" dirty="0"/>
          </a:p>
        </p:txBody>
      </p:sp>
      <p:sp>
        <p:nvSpPr>
          <p:cNvPr id="8" name="Rectangle 7"/>
          <p:cNvSpPr/>
          <p:nvPr/>
        </p:nvSpPr>
        <p:spPr>
          <a:xfrm>
            <a:off x="272480" y="5229201"/>
            <a:ext cx="5832647" cy="1008111"/>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500" dirty="0" smtClean="0">
                <a:solidFill>
                  <a:srgbClr val="C00000"/>
                </a:solidFill>
                <a:ea typeface="文鼎CS长美黑" pitchFamily="49" charset="-122"/>
              </a:rPr>
              <a:t>      快速开发目标软件产品的用户界面原型，并基于此完成用户界面需求确认。</a:t>
            </a:r>
            <a:endParaRPr lang="zh-CN" altLang="en-US" sz="2500" dirty="0">
              <a:solidFill>
                <a:srgbClr val="C00000"/>
              </a:solidFill>
              <a:ea typeface="文鼎CS长美黑" pitchFamily="49" charset="-122"/>
            </a:endParaRPr>
          </a:p>
        </p:txBody>
      </p:sp>
      <p:sp>
        <p:nvSpPr>
          <p:cNvPr id="9" name="TextBox 8"/>
          <p:cNvSpPr txBox="1"/>
          <p:nvPr/>
        </p:nvSpPr>
        <p:spPr>
          <a:xfrm>
            <a:off x="254028" y="4797160"/>
            <a:ext cx="1373009" cy="450541"/>
          </a:xfrm>
          <a:prstGeom prst="rect">
            <a:avLst/>
          </a:prstGeom>
          <a:noFill/>
        </p:spPr>
        <p:txBody>
          <a:bodyPr wrap="none" lIns="95665" tIns="47832" rIns="95665" bIns="47832" rtlCol="0">
            <a:spAutoFit/>
          </a:bodyPr>
          <a:lstStyle/>
          <a:p>
            <a:r>
              <a:rPr lang="zh-CN" altLang="en-US" sz="2300" dirty="0" smtClean="0">
                <a:latin typeface="方正特雅宋简" pitchFamily="2" charset="-122"/>
                <a:ea typeface="方正特雅宋简" pitchFamily="2" charset="-122"/>
              </a:rPr>
              <a:t>最佳实践</a:t>
            </a:r>
            <a:endParaRPr lang="zh-CN" altLang="en-US" sz="2300" dirty="0">
              <a:latin typeface="方正特雅宋简" pitchFamily="2" charset="-122"/>
              <a:ea typeface="方正特雅宋简" pitchFamily="2" charset="-122"/>
            </a:endParaRPr>
          </a:p>
        </p:txBody>
      </p:sp>
      <p:sp>
        <p:nvSpPr>
          <p:cNvPr id="10" name="Curved Right Arrow 9"/>
          <p:cNvSpPr/>
          <p:nvPr/>
        </p:nvSpPr>
        <p:spPr>
          <a:xfrm>
            <a:off x="116467" y="2348881"/>
            <a:ext cx="546061" cy="2520280"/>
          </a:xfrm>
          <a:prstGeom prst="curvedRightArrow">
            <a:avLst>
              <a:gd name="adj1" fmla="val 45469"/>
              <a:gd name="adj2" fmla="val 50000"/>
              <a:gd name="adj3" fmla="val 66033"/>
            </a:avLst>
          </a:prstGeom>
        </p:spPr>
        <p:style>
          <a:lnRef idx="0">
            <a:schemeClr val="dk1"/>
          </a:lnRef>
          <a:fillRef idx="3">
            <a:schemeClr val="dk1"/>
          </a:fillRef>
          <a:effectRef idx="3">
            <a:schemeClr val="dk1"/>
          </a:effectRef>
          <a:fontRef idx="minor">
            <a:schemeClr val="lt1"/>
          </a:fontRef>
        </p:style>
        <p:txBody>
          <a:bodyPr lIns="95665" tIns="47832" rIns="95665" bIns="47832" rtlCol="0" anchor="ctr"/>
          <a:lstStyle/>
          <a:p>
            <a:pPr algn="ctr"/>
            <a:endParaRPr lang="zh-CN" altLang="en-US">
              <a:solidFill>
                <a:schemeClr val="tx1"/>
              </a:solidFill>
            </a:endParaRPr>
          </a:p>
        </p:txBody>
      </p:sp>
      <p:pic>
        <p:nvPicPr>
          <p:cNvPr id="445441" name="Picture 1" descr="C:\Users\SECBOK\Desktop\barry-4.jpg"/>
          <p:cNvPicPr>
            <a:picLocks noChangeAspect="1" noChangeArrowheads="1"/>
          </p:cNvPicPr>
          <p:nvPr/>
        </p:nvPicPr>
        <p:blipFill>
          <a:blip r:embed="rId2" cstate="print"/>
          <a:srcRect/>
          <a:stretch>
            <a:fillRect/>
          </a:stretch>
        </p:blipFill>
        <p:spPr bwMode="auto">
          <a:xfrm>
            <a:off x="7538808" y="3140968"/>
            <a:ext cx="2367192" cy="2884165"/>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需求承诺书签订实践</a:t>
            </a:r>
            <a:endParaRPr lang="zh-CN" altLang="en-US" dirty="0"/>
          </a:p>
        </p:txBody>
      </p:sp>
      <p:sp>
        <p:nvSpPr>
          <p:cNvPr id="3" name="Content Placeholder 2"/>
          <p:cNvSpPr>
            <a:spLocks noGrp="1"/>
          </p:cNvSpPr>
          <p:nvPr>
            <p:ph idx="1"/>
          </p:nvPr>
        </p:nvSpPr>
        <p:spPr>
          <a:xfrm>
            <a:off x="613964" y="4509120"/>
            <a:ext cx="8667750" cy="1872209"/>
          </a:xfrm>
        </p:spPr>
        <p:txBody>
          <a:bodyPr/>
          <a:lstStyle/>
          <a:p>
            <a:r>
              <a:rPr lang="zh-CN" altLang="en-US" sz="2900" dirty="0" smtClean="0"/>
              <a:t>为什么要正式签订？</a:t>
            </a:r>
            <a:endParaRPr lang="en-US" altLang="zh-CN" sz="2900" dirty="0" smtClean="0"/>
          </a:p>
          <a:p>
            <a:pPr lvl="1"/>
            <a:r>
              <a:rPr lang="zh-CN" altLang="en-US" sz="2500" dirty="0" smtClean="0"/>
              <a:t>表示客户方正式确认了需求规约文档</a:t>
            </a:r>
            <a:endParaRPr lang="en-US" altLang="zh-CN" sz="2500" dirty="0" smtClean="0"/>
          </a:p>
          <a:p>
            <a:pPr lvl="2"/>
            <a:r>
              <a:rPr lang="zh-CN" altLang="en-US" sz="2100" dirty="0" smtClean="0">
                <a:solidFill>
                  <a:srgbClr val="C00000"/>
                </a:solidFill>
              </a:rPr>
              <a:t>之后不允许“无理”变更需求！</a:t>
            </a:r>
            <a:endParaRPr lang="en-US" altLang="zh-CN" sz="2100" dirty="0" smtClean="0">
              <a:solidFill>
                <a:srgbClr val="C00000"/>
              </a:solidFill>
            </a:endParaRPr>
          </a:p>
          <a:p>
            <a:pPr lvl="1"/>
            <a:r>
              <a:rPr lang="zh-CN" altLang="en-US" sz="2500" dirty="0" smtClean="0"/>
              <a:t>也表示工程方即将开启需求实现过程</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79</a:t>
            </a:fld>
            <a:endParaRPr lang="zh-CN" altLang="en-US" dirty="0"/>
          </a:p>
        </p:txBody>
      </p:sp>
      <p:sp>
        <p:nvSpPr>
          <p:cNvPr id="5" name="Rectangle 4"/>
          <p:cNvSpPr/>
          <p:nvPr/>
        </p:nvSpPr>
        <p:spPr>
          <a:xfrm>
            <a:off x="818542" y="1484785"/>
            <a:ext cx="8346927" cy="936104"/>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在需求确认完成之后，客户方和工程方共同签订需求承诺书，以正式启动需求实现过程。</a:t>
            </a:r>
            <a:endParaRPr lang="zh-CN" altLang="en-US" sz="2900" dirty="0">
              <a:solidFill>
                <a:srgbClr val="C00000"/>
              </a:solidFill>
              <a:ea typeface="文鼎CS长美黑" pitchFamily="49" charset="-122"/>
            </a:endParaRPr>
          </a:p>
        </p:txBody>
      </p:sp>
      <p:pic>
        <p:nvPicPr>
          <p:cNvPr id="36865" name="Picture 1"/>
          <p:cNvPicPr>
            <a:picLocks noChangeAspect="1" noChangeArrowheads="1"/>
          </p:cNvPicPr>
          <p:nvPr/>
        </p:nvPicPr>
        <p:blipFill>
          <a:blip r:embed="rId2" cstate="print"/>
          <a:srcRect/>
          <a:stretch>
            <a:fillRect/>
          </a:stretch>
        </p:blipFill>
        <p:spPr bwMode="auto">
          <a:xfrm>
            <a:off x="896550" y="2996952"/>
            <a:ext cx="8353804" cy="1083815"/>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65"/>
                                        </p:tgtEl>
                                        <p:attrNameLst>
                                          <p:attrName>style.visibility</p:attrName>
                                        </p:attrNameLst>
                                      </p:cBhvr>
                                      <p:to>
                                        <p:strVal val="visible"/>
                                      </p:to>
                                    </p:set>
                                    <p:animEffect transition="in" filter="blinds(horizontal)">
                                      <p:cBhvr>
                                        <p:cTn id="7" dur="500"/>
                                        <p:tgtEl>
                                          <p:spTgt spid="368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原因分析</a:t>
            </a:r>
            <a:endParaRPr lang="zh-CN" altLang="en-US" dirty="0"/>
          </a:p>
        </p:txBody>
      </p:sp>
      <p:sp>
        <p:nvSpPr>
          <p:cNvPr id="3" name="Content Placeholder 2"/>
          <p:cNvSpPr>
            <a:spLocks noGrp="1"/>
          </p:cNvSpPr>
          <p:nvPr>
            <p:ph idx="1"/>
          </p:nvPr>
        </p:nvSpPr>
        <p:spPr/>
        <p:txBody>
          <a:bodyPr/>
          <a:lstStyle/>
          <a:p>
            <a:r>
              <a:rPr lang="zh-CN" altLang="en-US" dirty="0" smtClean="0"/>
              <a:t>需求过程倾向于出现“需求不足”，</a:t>
            </a:r>
            <a:r>
              <a:rPr lang="en-US" altLang="zh-CN" dirty="0" smtClean="0"/>
              <a:t/>
            </a:r>
            <a:br>
              <a:rPr lang="en-US" altLang="zh-CN" dirty="0" smtClean="0"/>
            </a:br>
            <a:r>
              <a:rPr lang="zh-CN" altLang="en-US" dirty="0" smtClean="0"/>
              <a:t>而不易于避免“需求不足”。</a:t>
            </a:r>
            <a:endParaRPr lang="en-US" altLang="zh-CN" dirty="0" smtClean="0"/>
          </a:p>
          <a:p>
            <a:endParaRPr lang="en-US" altLang="zh-CN" dirty="0" smtClean="0"/>
          </a:p>
          <a:p>
            <a:pPr marL="538113" indent="-538113">
              <a:buFont typeface="+mj-ea"/>
              <a:buAutoNum type="circleNumDbPlain"/>
            </a:pPr>
            <a:r>
              <a:rPr lang="zh-CN" altLang="en-US" dirty="0" smtClean="0"/>
              <a:t>待解问题是“</a:t>
            </a:r>
            <a:r>
              <a:rPr lang="zh-CN" altLang="en-US" dirty="0" smtClean="0">
                <a:solidFill>
                  <a:srgbClr val="C00000"/>
                </a:solidFill>
              </a:rPr>
              <a:t>坏</a:t>
            </a:r>
            <a:r>
              <a:rPr lang="zh-CN" altLang="en-US" dirty="0" smtClean="0"/>
              <a:t>”问题</a:t>
            </a:r>
            <a:endParaRPr lang="en-US" altLang="zh-CN" dirty="0" smtClean="0"/>
          </a:p>
          <a:p>
            <a:pPr marL="996506" lvl="1" indent="-538113"/>
            <a:r>
              <a:rPr lang="zh-CN" altLang="en-US" dirty="0" smtClean="0"/>
              <a:t>问题本身就不易理解</a:t>
            </a:r>
            <a:endParaRPr lang="en-US" altLang="zh-CN" dirty="0" smtClean="0"/>
          </a:p>
          <a:p>
            <a:pPr marL="996506" lvl="1" indent="-538113"/>
            <a:r>
              <a:rPr lang="zh-CN" altLang="en-US" dirty="0" smtClean="0"/>
              <a:t>应用领域常极其复杂，且令工程师倍感陌生</a:t>
            </a:r>
            <a:endParaRPr lang="en-US" altLang="zh-CN" dirty="0" smtClean="0"/>
          </a:p>
          <a:p>
            <a:pPr marL="538113" indent="-538113">
              <a:buFont typeface="+mj-ea"/>
              <a:buAutoNum type="circleNumDbPlain"/>
            </a:pPr>
            <a:endParaRPr lang="en-US" altLang="zh-CN" sz="1200" dirty="0" smtClean="0"/>
          </a:p>
          <a:p>
            <a:pPr marL="538113" indent="-538113">
              <a:buFont typeface="+mj-ea"/>
              <a:buAutoNum type="circleNumDbPlain"/>
            </a:pPr>
            <a:r>
              <a:rPr lang="zh-CN" altLang="en-US" dirty="0" smtClean="0"/>
              <a:t>需求过程的主要参与者都具有</a:t>
            </a:r>
            <a:r>
              <a:rPr lang="zh-CN" altLang="en-US" dirty="0" smtClean="0">
                <a:solidFill>
                  <a:srgbClr val="C00000"/>
                </a:solidFill>
              </a:rPr>
              <a:t>局限性</a:t>
            </a:r>
            <a:endParaRPr lang="en-US" altLang="zh-CN" dirty="0" smtClean="0">
              <a:solidFill>
                <a:srgbClr val="C00000"/>
              </a:solidFill>
            </a:endParaRPr>
          </a:p>
          <a:p>
            <a:pPr marL="996506" lvl="1" indent="-538113"/>
            <a:r>
              <a:rPr lang="zh-CN" altLang="en-US" dirty="0" smtClean="0"/>
              <a:t>用户难于认清并表达自己</a:t>
            </a:r>
            <a:endParaRPr lang="en-US" altLang="zh-CN" dirty="0" smtClean="0"/>
          </a:p>
          <a:p>
            <a:pPr marL="996506" lvl="1" indent="-538113"/>
            <a:r>
              <a:rPr lang="zh-CN" altLang="en-US" dirty="0" smtClean="0"/>
              <a:t>工程师的理解也常存在误差和错误</a:t>
            </a:r>
            <a:endParaRPr lang="en-US" altLang="zh-CN" dirty="0" smtClean="0"/>
          </a:p>
          <a:p>
            <a:pPr marL="538113" indent="-538113"/>
            <a:endParaRPr lang="zh-CN" altLang="en-US" dirty="0">
              <a:solidFill>
                <a:srgbClr val="C00000"/>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漫画“需求频变”</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80</a:t>
            </a:fld>
            <a:endParaRPr lang="zh-CN" altLang="en-US" dirty="0"/>
          </a:p>
        </p:txBody>
      </p:sp>
      <p:pic>
        <p:nvPicPr>
          <p:cNvPr id="5" name="Picture 2" descr="D:\SECBOK\Content\Figures\ToonContract.png"/>
          <p:cNvPicPr>
            <a:picLocks noChangeAspect="1" noChangeArrowheads="1"/>
          </p:cNvPicPr>
          <p:nvPr/>
        </p:nvPicPr>
        <p:blipFill>
          <a:blip r:embed="rId2" cstate="print"/>
          <a:srcRect/>
          <a:stretch>
            <a:fillRect/>
          </a:stretch>
        </p:blipFill>
        <p:spPr bwMode="auto">
          <a:xfrm>
            <a:off x="662528" y="1216570"/>
            <a:ext cx="8580953" cy="4804721"/>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小结</a:t>
            </a:r>
            <a:endParaRPr lang="zh-CN" altLang="en-US" dirty="0"/>
          </a:p>
        </p:txBody>
      </p:sp>
      <p:sp>
        <p:nvSpPr>
          <p:cNvPr id="3" name="Content Placeholder 2"/>
          <p:cNvSpPr>
            <a:spLocks noGrp="1"/>
          </p:cNvSpPr>
          <p:nvPr>
            <p:ph idx="1"/>
          </p:nvPr>
        </p:nvSpPr>
        <p:spPr>
          <a:xfrm>
            <a:off x="613964" y="1124744"/>
            <a:ext cx="8667750" cy="5256585"/>
          </a:xfrm>
        </p:spPr>
        <p:txBody>
          <a:bodyPr anchor="ctr"/>
          <a:lstStyle/>
          <a:p>
            <a:r>
              <a:rPr lang="zh-CN" altLang="en-US" sz="2400" dirty="0" smtClean="0">
                <a:solidFill>
                  <a:srgbClr val="0000FF"/>
                </a:solidFill>
              </a:rPr>
              <a:t>软件需求是</a:t>
            </a:r>
            <a:r>
              <a:rPr lang="zh-CN" altLang="en-US" sz="2400" dirty="0" smtClean="0"/>
              <a:t>对软件所应具备的功能和所应满足的约束的抽象描述，是对软件权益人的现实需要和期望的正式表述。</a:t>
            </a:r>
            <a:endParaRPr lang="en-US" altLang="zh-CN" sz="2400" dirty="0" smtClean="0"/>
          </a:p>
          <a:p>
            <a:r>
              <a:rPr lang="en-US" altLang="zh-CN" sz="2800" dirty="0" smtClean="0"/>
              <a:t>“</a:t>
            </a:r>
            <a:r>
              <a:rPr lang="zh-CN" altLang="en-US" sz="2800" dirty="0" smtClean="0">
                <a:solidFill>
                  <a:srgbClr val="FF0000"/>
                </a:solidFill>
              </a:rPr>
              <a:t>需求不足</a:t>
            </a:r>
            <a:r>
              <a:rPr lang="en-US" altLang="zh-CN" sz="2800" dirty="0" smtClean="0"/>
              <a:t>”</a:t>
            </a:r>
            <a:r>
              <a:rPr lang="zh-CN" altLang="en-US" sz="2800" dirty="0" smtClean="0"/>
              <a:t>是导致软件开发项目失败、失控或失效的最主要原因。</a:t>
            </a:r>
            <a:endParaRPr lang="en-US" altLang="zh-CN" sz="2800" dirty="0" smtClean="0"/>
          </a:p>
          <a:p>
            <a:r>
              <a:rPr lang="zh-CN" altLang="en-US" sz="2800" dirty="0" smtClean="0"/>
              <a:t>常用需求获取方法有</a:t>
            </a:r>
            <a:r>
              <a:rPr lang="zh-CN" altLang="en-US" sz="2800" dirty="0" smtClean="0">
                <a:solidFill>
                  <a:srgbClr val="C00000"/>
                </a:solidFill>
              </a:rPr>
              <a:t>面谈</a:t>
            </a:r>
            <a:r>
              <a:rPr lang="zh-CN" altLang="en-US" sz="2800" dirty="0" smtClean="0"/>
              <a:t>、调查问卷、头脑风暴、场景描述、原型开发等。</a:t>
            </a:r>
            <a:endParaRPr lang="en-US" altLang="zh-CN" sz="2800" dirty="0" smtClean="0"/>
          </a:p>
          <a:p>
            <a:r>
              <a:rPr lang="zh-CN" altLang="en-US" sz="2400" dirty="0" smtClean="0"/>
              <a:t>需求分级是各方权益人为确保各自权益而角力的过程。</a:t>
            </a:r>
            <a:endParaRPr lang="en-US" altLang="zh-CN" sz="2800" dirty="0" smtClean="0"/>
          </a:p>
          <a:p>
            <a:r>
              <a:rPr lang="zh-CN" altLang="en-US" sz="2800" dirty="0" smtClean="0"/>
              <a:t>商谈法是常用的需求优先级定义方法。</a:t>
            </a:r>
            <a:endParaRPr lang="en-US" altLang="zh-CN" sz="2800" dirty="0" smtClean="0"/>
          </a:p>
          <a:p>
            <a:r>
              <a:rPr lang="zh-CN" altLang="en-US" sz="2800" dirty="0" smtClean="0"/>
              <a:t>需求描述以</a:t>
            </a:r>
            <a:r>
              <a:rPr lang="zh-CN" altLang="en-US" sz="2800" b="1" dirty="0" smtClean="0"/>
              <a:t>自然语言</a:t>
            </a:r>
            <a:r>
              <a:rPr lang="zh-CN" altLang="en-US" sz="2800" dirty="0" smtClean="0"/>
              <a:t>为主导，慎重选用形式化语言描述软件需求。</a:t>
            </a:r>
            <a:endParaRPr lang="en-US" altLang="zh-CN" sz="2800" dirty="0" smtClean="0"/>
          </a:p>
          <a:p>
            <a:pPr marL="491609" lvl="1" indent="-491609">
              <a:buClr>
                <a:srgbClr val="C00000"/>
              </a:buClr>
              <a:buSzPct val="100000"/>
              <a:buFont typeface="文鼎CS长美黑" pitchFamily="49" charset="-122"/>
              <a:buChar char="※"/>
            </a:pPr>
            <a:r>
              <a:rPr lang="zh-CN" altLang="en-US" sz="2800" dirty="0" smtClean="0">
                <a:latin typeface="微软雅黑" pitchFamily="34" charset="-122"/>
                <a:ea typeface="微软雅黑" pitchFamily="34" charset="-122"/>
              </a:rPr>
              <a:t>软件确认 </a:t>
            </a:r>
            <a:r>
              <a:rPr lang="en-US" altLang="zh-CN" sz="2800" dirty="0" smtClean="0">
                <a:latin typeface="微软雅黑" pitchFamily="34" charset="-122"/>
                <a:ea typeface="微软雅黑" pitchFamily="34" charset="-122"/>
              </a:rPr>
              <a:t>= </a:t>
            </a:r>
            <a:r>
              <a:rPr lang="zh-CN" altLang="en-US" sz="2800" dirty="0" smtClean="0">
                <a:latin typeface="微软雅黑" pitchFamily="34" charset="-122"/>
                <a:ea typeface="微软雅黑" pitchFamily="34" charset="-122"/>
              </a:rPr>
              <a:t>需求确认 </a:t>
            </a:r>
            <a:r>
              <a:rPr lang="en-US" altLang="zh-CN" sz="2800" dirty="0" smtClean="0">
                <a:latin typeface="微软雅黑" pitchFamily="34" charset="-122"/>
                <a:ea typeface="微软雅黑" pitchFamily="34" charset="-122"/>
              </a:rPr>
              <a:t>+ </a:t>
            </a:r>
            <a:r>
              <a:rPr lang="zh-CN" altLang="en-US" sz="2800" dirty="0" smtClean="0">
                <a:latin typeface="微软雅黑" pitchFamily="34" charset="-122"/>
                <a:ea typeface="微软雅黑" pitchFamily="34" charset="-122"/>
              </a:rPr>
              <a:t>软件验证。</a:t>
            </a:r>
          </a:p>
          <a:p>
            <a:pPr marL="491609" lvl="1" indent="-491609">
              <a:buClr>
                <a:srgbClr val="C00000"/>
              </a:buClr>
              <a:buSzPct val="100000"/>
              <a:buFont typeface="文鼎CS长美黑" pitchFamily="49" charset="-122"/>
              <a:buChar char="※"/>
            </a:pPr>
            <a:r>
              <a:rPr lang="zh-CN" altLang="en-US" sz="2800" dirty="0" smtClean="0">
                <a:solidFill>
                  <a:srgbClr val="0000FF"/>
                </a:solidFill>
                <a:latin typeface="微软雅黑" pitchFamily="34" charset="-122"/>
                <a:ea typeface="微软雅黑" pitchFamily="34" charset="-122"/>
              </a:rPr>
              <a:t>用户</a:t>
            </a:r>
            <a:r>
              <a:rPr lang="zh-CN" altLang="en-US" sz="2800" dirty="0" smtClean="0">
                <a:latin typeface="微软雅黑" pitchFamily="34" charset="-122"/>
                <a:ea typeface="微软雅黑" pitchFamily="34" charset="-122"/>
              </a:rPr>
              <a:t>是需求确认的最关键力量</a:t>
            </a:r>
            <a:r>
              <a:rPr lang="zh-CN" altLang="en-US" sz="2800" dirty="0" smtClean="0"/>
              <a:t>。</a:t>
            </a:r>
            <a:endParaRPr lang="en-US" altLang="zh-CN" sz="2800" dirty="0" smtClean="0"/>
          </a:p>
        </p:txBody>
      </p:sp>
      <p:sp>
        <p:nvSpPr>
          <p:cNvPr id="4" name="Title 5"/>
          <p:cNvSpPr txBox="1">
            <a:spLocks/>
          </p:cNvSpPr>
          <p:nvPr/>
        </p:nvSpPr>
        <p:spPr bwMode="auto">
          <a:xfrm>
            <a:off x="7253701" y="5500702"/>
            <a:ext cx="2652299" cy="1072141"/>
          </a:xfrm>
          <a:custGeom>
            <a:avLst/>
            <a:gdLst>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380312 w 7775046"/>
              <a:gd name="connsiteY2" fmla="*/ 836712 h 864096"/>
              <a:gd name="connsiteX3" fmla="*/ 0 w 7775046"/>
              <a:gd name="connsiteY3" fmla="*/ 864096 h 864096"/>
              <a:gd name="connsiteX4" fmla="*/ 0 w 7775046"/>
              <a:gd name="connsiteY4" fmla="*/ 0 h 86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5046" h="864096">
                <a:moveTo>
                  <a:pt x="0" y="0"/>
                </a:moveTo>
                <a:lnTo>
                  <a:pt x="7775046" y="0"/>
                </a:lnTo>
                <a:cubicBezTo>
                  <a:pt x="7775046" y="288032"/>
                  <a:pt x="7012625" y="550258"/>
                  <a:pt x="7380312" y="836712"/>
                </a:cubicBezTo>
                <a:lnTo>
                  <a:pt x="0" y="864096"/>
                </a:lnTo>
                <a:lnTo>
                  <a:pt x="0" y="0"/>
                </a:lnTo>
                <a:close/>
              </a:path>
            </a:pathLst>
          </a:custGeom>
          <a:gradFill flip="none" rotWithShape="1">
            <a:gsLst>
              <a:gs pos="0">
                <a:srgbClr val="000000"/>
              </a:gs>
              <a:gs pos="20000">
                <a:srgbClr val="000040"/>
              </a:gs>
              <a:gs pos="50000">
                <a:srgbClr val="400040"/>
              </a:gs>
              <a:gs pos="75000">
                <a:srgbClr val="8F0040"/>
              </a:gs>
              <a:gs pos="89999">
                <a:srgbClr val="F27300"/>
              </a:gs>
              <a:gs pos="100000">
                <a:srgbClr val="FFBF00"/>
              </a:gs>
            </a:gsLst>
            <a:lin ang="0" scaled="1"/>
            <a:tileRect/>
          </a:gradFill>
          <a:ln w="9525">
            <a:noFill/>
            <a:miter lim="800000"/>
            <a:headEnd/>
            <a:tailEnd/>
          </a:ln>
        </p:spPr>
        <p:txBody>
          <a:bodyPr vert="horz" wrap="square" lIns="95665" tIns="47832" rIns="95665" bIns="47832"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6000" b="0" i="0" u="none" strike="noStrike" kern="0" cap="none" spc="0" normalizeH="0" baseline="0" noProof="0" dirty="0" smtClean="0">
                <a:ln>
                  <a:noFill/>
                </a:ln>
                <a:solidFill>
                  <a:schemeClr val="bg1"/>
                </a:solidFill>
                <a:effectLst/>
                <a:uLnTx/>
                <a:uFillTx/>
                <a:latin typeface="Forte" pitchFamily="66" charset="0"/>
                <a:ea typeface="文鼎CS长美黑" pitchFamily="49" charset="-122"/>
                <a:cs typeface="+mj-cs"/>
              </a:rPr>
              <a:t>Q &amp; A</a:t>
            </a:r>
            <a:endParaRPr kumimoji="1" lang="zh-CN" altLang="en-US" sz="6000" b="0" i="0" u="none" strike="noStrike" kern="0" cap="none" spc="0" normalizeH="0" baseline="0" noProof="0" dirty="0">
              <a:ln>
                <a:noFill/>
              </a:ln>
              <a:solidFill>
                <a:schemeClr val="bg1"/>
              </a:solidFill>
              <a:effectLst/>
              <a:uLnTx/>
              <a:uFillTx/>
              <a:latin typeface="Forte" pitchFamily="66" charset="0"/>
              <a:ea typeface="文鼎CS长美黑" pitchFamily="49" charset="-122"/>
              <a:cs typeface="+mj-cs"/>
            </a:endParaRPr>
          </a:p>
        </p:txBody>
      </p:sp>
    </p:spTree>
  </p:cSld>
  <p:clrMapOvr>
    <a:masterClrMapping/>
  </p:clrMapOvr>
  <p:transition spd="slow">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影响分析</a:t>
            </a:r>
            <a:endParaRPr lang="zh-CN" altLang="en-US" dirty="0"/>
          </a:p>
        </p:txBody>
      </p:sp>
      <p:sp>
        <p:nvSpPr>
          <p:cNvPr id="3" name="Content Placeholder 2"/>
          <p:cNvSpPr>
            <a:spLocks noGrp="1"/>
          </p:cNvSpPr>
          <p:nvPr>
            <p:ph idx="1"/>
          </p:nvPr>
        </p:nvSpPr>
        <p:spPr>
          <a:xfrm>
            <a:off x="428499" y="2708921"/>
            <a:ext cx="9049005" cy="3528393"/>
          </a:xfrm>
        </p:spPr>
        <p:txBody>
          <a:bodyPr/>
          <a:lstStyle/>
          <a:p>
            <a:pPr>
              <a:buNone/>
            </a:pPr>
            <a:r>
              <a:rPr lang="zh-CN" altLang="en-US" sz="2900" dirty="0" smtClean="0">
                <a:latin typeface="方正精楷简体" pitchFamily="2" charset="-122"/>
              </a:rPr>
              <a:t>典型负面影响：</a:t>
            </a:r>
            <a:endParaRPr lang="en-US" altLang="zh-CN" sz="2900" dirty="0" smtClean="0">
              <a:latin typeface="方正精楷简体" pitchFamily="2" charset="-122"/>
            </a:endParaRPr>
          </a:p>
          <a:p>
            <a:r>
              <a:rPr lang="zh-CN" altLang="en-US" sz="2500" dirty="0" smtClean="0">
                <a:latin typeface="方正精楷简体" pitchFamily="2" charset="-122"/>
                <a:ea typeface="方正精楷简体" pitchFamily="2" charset="-122"/>
              </a:rPr>
              <a:t>自顶向下</a:t>
            </a:r>
            <a:r>
              <a:rPr lang="zh-CN" altLang="en-US" sz="2500" dirty="0" smtClean="0">
                <a:solidFill>
                  <a:srgbClr val="0000FF"/>
                </a:solidFill>
                <a:latin typeface="方正精楷简体" pitchFamily="2" charset="-122"/>
                <a:ea typeface="方正精楷简体" pitchFamily="2" charset="-122"/>
              </a:rPr>
              <a:t>设计</a:t>
            </a:r>
            <a:r>
              <a:rPr lang="zh-CN" altLang="en-US" sz="2500" dirty="0" smtClean="0">
                <a:latin typeface="方正精楷简体" pitchFamily="2" charset="-122"/>
                <a:ea typeface="方正精楷简体" pitchFamily="2" charset="-122"/>
              </a:rPr>
              <a:t>无法实现</a:t>
            </a:r>
            <a:r>
              <a:rPr lang="en-US" altLang="zh-CN" sz="2500" dirty="0" smtClean="0">
                <a:latin typeface="方正精楷简体" pitchFamily="2" charset="-122"/>
                <a:ea typeface="方正精楷简体" pitchFamily="2" charset="-122"/>
              </a:rPr>
              <a:t>, </a:t>
            </a:r>
            <a:r>
              <a:rPr lang="zh-CN" altLang="en-US" sz="2500" dirty="0" smtClean="0">
                <a:latin typeface="方正精楷简体" pitchFamily="2" charset="-122"/>
                <a:ea typeface="方正精楷简体" pitchFamily="2" charset="-122"/>
              </a:rPr>
              <a:t>因为需求这个“顶”尚未到位</a:t>
            </a:r>
          </a:p>
          <a:p>
            <a:r>
              <a:rPr lang="zh-CN" altLang="en-US" sz="2500" dirty="0" smtClean="0">
                <a:solidFill>
                  <a:srgbClr val="0000FF"/>
                </a:solidFill>
                <a:latin typeface="方正精楷简体" pitchFamily="2" charset="-122"/>
                <a:ea typeface="方正精楷简体" pitchFamily="2" charset="-122"/>
              </a:rPr>
              <a:t>测试</a:t>
            </a:r>
            <a:r>
              <a:rPr lang="zh-CN" altLang="en-US" sz="2500" dirty="0" smtClean="0">
                <a:latin typeface="方正精楷简体" pitchFamily="2" charset="-122"/>
                <a:ea typeface="方正精楷简体" pitchFamily="2" charset="-122"/>
              </a:rPr>
              <a:t>也无从着手</a:t>
            </a:r>
            <a:r>
              <a:rPr lang="en-US" altLang="zh-CN" sz="2500" dirty="0" smtClean="0">
                <a:latin typeface="方正精楷简体" pitchFamily="2" charset="-122"/>
                <a:ea typeface="方正精楷简体" pitchFamily="2" charset="-122"/>
              </a:rPr>
              <a:t>, </a:t>
            </a:r>
            <a:r>
              <a:rPr lang="zh-CN" altLang="en-US" sz="2500" dirty="0" smtClean="0">
                <a:latin typeface="方正精楷简体" pitchFamily="2" charset="-122"/>
                <a:ea typeface="方正精楷简体" pitchFamily="2" charset="-122"/>
              </a:rPr>
              <a:t>因为作为测试依据的需求不够完整、无法量化</a:t>
            </a:r>
          </a:p>
          <a:p>
            <a:r>
              <a:rPr lang="zh-CN" altLang="en-US" sz="2500" dirty="0" smtClean="0">
                <a:solidFill>
                  <a:srgbClr val="0000FF"/>
                </a:solidFill>
                <a:latin typeface="方正精楷简体" pitchFamily="2" charset="-122"/>
                <a:ea typeface="方正精楷简体" pitchFamily="2" charset="-122"/>
              </a:rPr>
              <a:t>用户</a:t>
            </a:r>
            <a:r>
              <a:rPr lang="zh-CN" altLang="en-US" sz="2500" dirty="0" smtClean="0">
                <a:latin typeface="方正精楷简体" pitchFamily="2" charset="-122"/>
                <a:ea typeface="方正精楷简体" pitchFamily="2" charset="-122"/>
              </a:rPr>
              <a:t>远离产品开发</a:t>
            </a:r>
            <a:r>
              <a:rPr lang="en-US" altLang="zh-CN" sz="2500" dirty="0" smtClean="0">
                <a:latin typeface="方正精楷简体" pitchFamily="2" charset="-122"/>
                <a:ea typeface="方正精楷简体" pitchFamily="2" charset="-122"/>
              </a:rPr>
              <a:t>, </a:t>
            </a:r>
            <a:r>
              <a:rPr lang="zh-CN" altLang="en-US" sz="2500" dirty="0" smtClean="0">
                <a:latin typeface="方正精楷简体" pitchFamily="2" charset="-122"/>
                <a:ea typeface="方正精楷简体" pitchFamily="2" charset="-122"/>
              </a:rPr>
              <a:t>因而他们不知道产品到底能干什么</a:t>
            </a:r>
            <a:r>
              <a:rPr lang="en-US" altLang="zh-CN" sz="2500" dirty="0" smtClean="0">
                <a:latin typeface="方正精楷简体" pitchFamily="2" charset="-122"/>
                <a:ea typeface="方正精楷简体" pitchFamily="2" charset="-122"/>
              </a:rPr>
              <a:t>(</a:t>
            </a:r>
            <a:r>
              <a:rPr lang="zh-CN" altLang="en-US" sz="2500" dirty="0" smtClean="0">
                <a:latin typeface="方正精楷简体" pitchFamily="2" charset="-122"/>
                <a:ea typeface="方正精楷简体" pitchFamily="2" charset="-122"/>
              </a:rPr>
              <a:t>即需求不清晰</a:t>
            </a:r>
            <a:r>
              <a:rPr lang="en-US" altLang="zh-CN" sz="2500" dirty="0" smtClean="0">
                <a:latin typeface="方正精楷简体" pitchFamily="2" charset="-122"/>
                <a:ea typeface="方正精楷简体" pitchFamily="2" charset="-122"/>
              </a:rPr>
              <a:t>)</a:t>
            </a:r>
          </a:p>
          <a:p>
            <a:r>
              <a:rPr lang="zh-CN" altLang="en-US" sz="2500" dirty="0" smtClean="0">
                <a:latin typeface="方正精楷简体" pitchFamily="2" charset="-122"/>
                <a:ea typeface="方正精楷简体" pitchFamily="2" charset="-122"/>
              </a:rPr>
              <a:t>预算和</a:t>
            </a:r>
            <a:r>
              <a:rPr lang="zh-CN" altLang="en-US" sz="2500" dirty="0" smtClean="0">
                <a:solidFill>
                  <a:srgbClr val="0000FF"/>
                </a:solidFill>
                <a:latin typeface="方正精楷简体" pitchFamily="2" charset="-122"/>
                <a:ea typeface="方正精楷简体" pitchFamily="2" charset="-122"/>
              </a:rPr>
              <a:t>管理</a:t>
            </a:r>
            <a:r>
              <a:rPr lang="zh-CN" altLang="en-US" sz="2500" dirty="0" smtClean="0">
                <a:latin typeface="方正精楷简体" pitchFamily="2" charset="-122"/>
                <a:ea typeface="方正精楷简体" pitchFamily="2" charset="-122"/>
              </a:rPr>
              <a:t>失控</a:t>
            </a:r>
            <a:r>
              <a:rPr lang="en-US" altLang="zh-CN" sz="2500" dirty="0" smtClean="0">
                <a:latin typeface="方正精楷简体" pitchFamily="2" charset="-122"/>
                <a:ea typeface="方正精楷简体" pitchFamily="2" charset="-122"/>
              </a:rPr>
              <a:t>, </a:t>
            </a:r>
            <a:r>
              <a:rPr lang="zh-CN" altLang="en-US" sz="2500" dirty="0" smtClean="0">
                <a:latin typeface="方正精楷简体" pitchFamily="2" charset="-122"/>
                <a:ea typeface="方正精楷简体" pitchFamily="2" charset="-122"/>
              </a:rPr>
              <a:t>无法制定项目成本预算和进程细节计划</a:t>
            </a:r>
            <a:endParaRPr lang="zh-CN" altLang="en-US" sz="2500" dirty="0">
              <a:latin typeface="方正精楷简体" pitchFamily="2" charset="-122"/>
              <a:ea typeface="方正精楷简体" pitchFamily="2" charset="-122"/>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a:t>
            </a:fld>
            <a:endParaRPr lang="zh-CN" altLang="en-US" dirty="0"/>
          </a:p>
        </p:txBody>
      </p:sp>
      <p:sp>
        <p:nvSpPr>
          <p:cNvPr id="5" name="Rectangle 4"/>
          <p:cNvSpPr/>
          <p:nvPr/>
        </p:nvSpPr>
        <p:spPr>
          <a:xfrm>
            <a:off x="1286593" y="1124749"/>
            <a:ext cx="6786754" cy="951141"/>
          </a:xfrm>
          <a:prstGeom prst="rect">
            <a:avLst/>
          </a:prstGeom>
        </p:spPr>
        <p:style>
          <a:lnRef idx="0">
            <a:schemeClr val="accent4"/>
          </a:lnRef>
          <a:fillRef idx="3">
            <a:schemeClr val="accent4"/>
          </a:fillRef>
          <a:effectRef idx="3">
            <a:schemeClr val="accent4"/>
          </a:effectRef>
          <a:fontRef idx="minor">
            <a:schemeClr val="lt1"/>
          </a:fontRef>
        </p:style>
        <p:txBody>
          <a:bodyPr wrap="square" lIns="95665" tIns="47832" rIns="95665" bIns="47832">
            <a:spAutoFit/>
          </a:bodyPr>
          <a:lstStyle/>
          <a:p>
            <a:pPr algn="r"/>
            <a:r>
              <a:rPr lang="zh-CN" altLang="en-US" sz="2900" dirty="0" smtClean="0">
                <a:ea typeface="文鼎CS长美黑" pitchFamily="49" charset="-122"/>
              </a:rPr>
              <a:t>软件开发的噩梦最早出现在需求阶段。 </a:t>
            </a:r>
            <a:endParaRPr lang="en-US" altLang="zh-CN" sz="2900" dirty="0" smtClean="0">
              <a:ea typeface="文鼎CS长美黑" pitchFamily="49" charset="-122"/>
            </a:endParaRPr>
          </a:p>
          <a:p>
            <a:pPr algn="r"/>
            <a:r>
              <a:rPr lang="en-US" altLang="zh-CN" sz="2500" dirty="0" smtClean="0">
                <a:ea typeface="文鼎CS长美黑" pitchFamily="49" charset="-122"/>
              </a:rPr>
              <a:t>--- Barry Boehm</a:t>
            </a:r>
            <a:endParaRPr lang="zh-CN" altLang="en-US" sz="2500" dirty="0">
              <a:solidFill>
                <a:srgbClr val="FFFF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theme/theme1.xml><?xml version="1.0" encoding="utf-8"?>
<a:theme xmlns:a="http://schemas.openxmlformats.org/drawingml/2006/main" name="1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新細明體"/>
        <a:cs typeface=""/>
      </a:majorFont>
      <a:minorFont>
        <a:latin typeface="Verdan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2156</TotalTime>
  <Words>6905</Words>
  <Application>Microsoft Office PowerPoint</Application>
  <PresentationFormat>A4 Paper (210x297 mm)</PresentationFormat>
  <Paragraphs>722</Paragraphs>
  <Slides>81</Slides>
  <Notes>2</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1_Profile</vt:lpstr>
      <vt:lpstr>Slide 1</vt:lpstr>
      <vt:lpstr>提纲</vt:lpstr>
      <vt:lpstr>什么是需求？</vt:lpstr>
      <vt:lpstr>需求分类</vt:lpstr>
      <vt:lpstr>一般分类法</vt:lpstr>
      <vt:lpstr>Glass需求不足定律</vt:lpstr>
      <vt:lpstr>实证</vt:lpstr>
      <vt:lpstr>原因分析</vt:lpstr>
      <vt:lpstr>影响分析</vt:lpstr>
      <vt:lpstr>需求的变增性</vt:lpstr>
      <vt:lpstr>需求的价值不均性</vt:lpstr>
      <vt:lpstr>需求的影响不均性</vt:lpstr>
      <vt:lpstr>需求的技术钝性</vt:lpstr>
      <vt:lpstr>提纲</vt:lpstr>
      <vt:lpstr>需求工程（RE）</vt:lpstr>
      <vt:lpstr>需求过程框架</vt:lpstr>
      <vt:lpstr>在开发一个产品之前，首先要确定它是可以开发的，然后还要预估它的开发成本和时间，但最重要的是确定我们确实需要它。</vt:lpstr>
      <vt:lpstr>需求前奏—概述</vt:lpstr>
      <vt:lpstr>问题定义</vt:lpstr>
      <vt:lpstr>Xerox问题解决六步曲</vt:lpstr>
      <vt:lpstr>可行性分析</vt:lpstr>
      <vt:lpstr>可行性分析常识</vt:lpstr>
      <vt:lpstr>可行性分析的对象</vt:lpstr>
      <vt:lpstr>可行性分析视角</vt:lpstr>
      <vt:lpstr>可行性分析报告模板</vt:lpstr>
      <vt:lpstr>愿景定义</vt:lpstr>
      <vt:lpstr>愿景声明常识</vt:lpstr>
      <vt:lpstr>目标定义</vt:lpstr>
      <vt:lpstr>SMART目标定义实践</vt:lpstr>
      <vt:lpstr>愿景声明撰写实践</vt:lpstr>
      <vt:lpstr>愿景声明确认实践</vt:lpstr>
      <vt:lpstr>提纲</vt:lpstr>
      <vt:lpstr>要想了解鱼儿的需求，得先跳进鱼缸同它们一起游泳。</vt:lpstr>
      <vt:lpstr>需求获取概述</vt:lpstr>
      <vt:lpstr>需求获取概述</vt:lpstr>
      <vt:lpstr>需求获取策略</vt:lpstr>
      <vt:lpstr>需求获取方法</vt:lpstr>
      <vt:lpstr>多法并用获取需求</vt:lpstr>
      <vt:lpstr>常用需求获取方法调查结果</vt:lpstr>
      <vt:lpstr>需求分析概述</vt:lpstr>
      <vt:lpstr>需求分析常见活动</vt:lpstr>
      <vt:lpstr>需求分簇</vt:lpstr>
      <vt:lpstr>需求分簇过程</vt:lpstr>
      <vt:lpstr>需求依赖关系定义</vt:lpstr>
      <vt:lpstr>依赖关系分类</vt:lpstr>
      <vt:lpstr>Pareto需求依赖分布定律</vt:lpstr>
      <vt:lpstr>需求优先级定义</vt:lpstr>
      <vt:lpstr>需求分级常识</vt:lpstr>
      <vt:lpstr>需求分级常识</vt:lpstr>
      <vt:lpstr>需求分级方法</vt:lpstr>
      <vt:lpstr>层次分析法 (AHP)</vt:lpstr>
      <vt:lpstr>AHP于需求分级—示例</vt:lpstr>
      <vt:lpstr>AHP于需求分级—示例</vt:lpstr>
      <vt:lpstr>多依据分级实践</vt:lpstr>
      <vt:lpstr>需求描述—语言</vt:lpstr>
      <vt:lpstr>常用需求描述方法</vt:lpstr>
      <vt:lpstr>形式化语言描述</vt:lpstr>
      <vt:lpstr>形式化语言描述</vt:lpstr>
      <vt:lpstr>高质量需求</vt:lpstr>
      <vt:lpstr>高质量需求</vt:lpstr>
      <vt:lpstr>IEEE需求规约模板</vt:lpstr>
      <vt:lpstr>需求模板定制实践</vt:lpstr>
      <vt:lpstr>确认概述</vt:lpstr>
      <vt:lpstr>需求确认</vt:lpstr>
      <vt:lpstr>确认 vs. 验证</vt:lpstr>
      <vt:lpstr>“确认即纠错”常识</vt:lpstr>
      <vt:lpstr>面向用户的需求确认</vt:lpstr>
      <vt:lpstr>“用户优于专家”定律</vt:lpstr>
      <vt:lpstr>漫画“吹牛专家”</vt:lpstr>
      <vt:lpstr>用户确认需求法则</vt:lpstr>
      <vt:lpstr>基于审查的需求确认</vt:lpstr>
      <vt:lpstr>需求会议评审实践</vt:lpstr>
      <vt:lpstr>需求优先审查实践</vt:lpstr>
      <vt:lpstr>基于清单的需求审查实践</vt:lpstr>
      <vt:lpstr>CxOne通用需求审查清单</vt:lpstr>
      <vt:lpstr>CxOne通用需求审查清单</vt:lpstr>
      <vt:lpstr>基于原型的需求确认</vt:lpstr>
      <vt:lpstr>Boehm界面原型定律</vt:lpstr>
      <vt:lpstr>需求承诺书签订实践</vt:lpstr>
      <vt:lpstr>漫画“需求频变”</vt:lpstr>
      <vt:lpstr>小结</vt:lpstr>
    </vt:vector>
  </TitlesOfParts>
  <Company>NONE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主要著作介紹</dc:title>
  <dc:creator>user</dc:creator>
  <cp:lastModifiedBy>Lenovo</cp:lastModifiedBy>
  <cp:revision>539</cp:revision>
  <dcterms:created xsi:type="dcterms:W3CDTF">2011-10-09T06:16:03Z</dcterms:created>
  <dcterms:modified xsi:type="dcterms:W3CDTF">2022-09-25T10:20:22Z</dcterms:modified>
</cp:coreProperties>
</file>